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256" r:id="rId2"/>
    <p:sldId id="389" r:id="rId3"/>
    <p:sldId id="292" r:id="rId4"/>
    <p:sldId id="356" r:id="rId5"/>
    <p:sldId id="383" r:id="rId6"/>
    <p:sldId id="357" r:id="rId7"/>
    <p:sldId id="358" r:id="rId8"/>
    <p:sldId id="378" r:id="rId9"/>
    <p:sldId id="382" r:id="rId10"/>
    <p:sldId id="391" r:id="rId11"/>
    <p:sldId id="379" r:id="rId12"/>
    <p:sldId id="381" r:id="rId13"/>
    <p:sldId id="366" r:id="rId14"/>
    <p:sldId id="392" r:id="rId15"/>
    <p:sldId id="393" r:id="rId16"/>
    <p:sldId id="360" r:id="rId17"/>
    <p:sldId id="362" r:id="rId18"/>
    <p:sldId id="377" r:id="rId19"/>
    <p:sldId id="388" r:id="rId20"/>
    <p:sldId id="369" r:id="rId21"/>
    <p:sldId id="320" r:id="rId22"/>
    <p:sldId id="39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D82C555-6D31-4404-93CB-115F0CEF753B}">
          <p14:sldIdLst>
            <p14:sldId id="256"/>
            <p14:sldId id="389"/>
            <p14:sldId id="292"/>
            <p14:sldId id="356"/>
            <p14:sldId id="383"/>
            <p14:sldId id="357"/>
            <p14:sldId id="358"/>
            <p14:sldId id="378"/>
            <p14:sldId id="382"/>
            <p14:sldId id="391"/>
            <p14:sldId id="379"/>
            <p14:sldId id="381"/>
            <p14:sldId id="366"/>
            <p14:sldId id="392"/>
            <p14:sldId id="393"/>
            <p14:sldId id="360"/>
            <p14:sldId id="362"/>
            <p14:sldId id="377"/>
            <p14:sldId id="388"/>
            <p14:sldId id="369"/>
            <p14:sldId id="320"/>
            <p14:sldId id="390"/>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Smith" initials="MCS" lastIdx="3" clrIdx="0"/>
  <p:cmAuthor id="1" name="Michael Zyskowski" initials="MZ" lastIdx="16"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333" autoAdjust="0"/>
  </p:normalViewPr>
  <p:slideViewPr>
    <p:cSldViewPr>
      <p:cViewPr varScale="1">
        <p:scale>
          <a:sx n="70" d="100"/>
          <a:sy n="70" d="100"/>
        </p:scale>
        <p:origin x="-2208" y="-112"/>
      </p:cViewPr>
      <p:guideLst>
        <p:guide orient="horz" pos="2160"/>
        <p:guide pos="2880"/>
      </p:guideLst>
    </p:cSldViewPr>
  </p:slideViewPr>
  <p:notesTextViewPr>
    <p:cViewPr>
      <p:scale>
        <a:sx n="100" d="100"/>
        <a:sy n="100" d="100"/>
      </p:scale>
      <p:origin x="0" y="0"/>
    </p:cViewPr>
  </p:notesTextViewPr>
  <p:notesViewPr>
    <p:cSldViewPr>
      <p:cViewPr varScale="1">
        <p:scale>
          <a:sx n="112" d="100"/>
          <a:sy n="112" d="100"/>
        </p:scale>
        <p:origin x="-220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commentAuthors" Target="commentAuthor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810C0A9-1F12-4FFC-AD46-5D294E7981DE}" type="datetimeFigureOut">
              <a:rPr lang="en-US" smtClean="0"/>
              <a:pPr/>
              <a:t>10/23/11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C8F9A1-2CE2-40B7-B180-1704E449396B}" type="slidenum">
              <a:rPr lang="en-US" smtClean="0"/>
              <a:pPr/>
              <a:t>‹#›</a:t>
            </a:fld>
            <a:endParaRPr lang="en-US"/>
          </a:p>
        </p:txBody>
      </p:sp>
    </p:spTree>
    <p:extLst>
      <p:ext uri="{BB962C8B-B14F-4D97-AF65-F5344CB8AC3E}">
        <p14:creationId xmlns:p14="http://schemas.microsoft.com/office/powerpoint/2010/main" val="3046034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29AF65-B886-469F-90F1-998FFD838F69}" type="datetimeFigureOut">
              <a:rPr lang="en-US" smtClean="0"/>
              <a:pPr/>
              <a:t>10/23/11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4A0AD1-7EEF-4D66-8A72-458D74866C35}" type="slidenum">
              <a:rPr lang="en-US" smtClean="0"/>
              <a:pPr/>
              <a:t>‹#›</a:t>
            </a:fld>
            <a:endParaRPr lang="en-US"/>
          </a:p>
        </p:txBody>
      </p:sp>
    </p:spTree>
    <p:extLst>
      <p:ext uri="{BB962C8B-B14F-4D97-AF65-F5344CB8AC3E}">
        <p14:creationId xmlns:p14="http://schemas.microsoft.com/office/powerpoint/2010/main" val="462433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5</a:t>
            </a:fld>
            <a:endParaRPr lang="en-US"/>
          </a:p>
        </p:txBody>
      </p:sp>
    </p:spTree>
    <p:extLst>
      <p:ext uri="{BB962C8B-B14F-4D97-AF65-F5344CB8AC3E}">
        <p14:creationId xmlns:p14="http://schemas.microsoft.com/office/powerpoint/2010/main" val="2766732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Parse</a:t>
            </a:r>
            <a:r>
              <a:rPr lang="en-US" dirty="0" smtClean="0"/>
              <a:t> reads all sequences in the specified file and returns an </a:t>
            </a:r>
            <a:r>
              <a:rPr lang="en-US" b="1" dirty="0" err="1" smtClean="0"/>
              <a:t>IEnumerable</a:t>
            </a:r>
            <a:r>
              <a:rPr lang="en-US" b="1" dirty="0" smtClean="0"/>
              <a:t>&lt;</a:t>
            </a:r>
            <a:r>
              <a:rPr lang="en-US" b="1" dirty="0" err="1" smtClean="0"/>
              <a:t>ISequence</a:t>
            </a:r>
            <a:r>
              <a:rPr lang="en-US" b="1" dirty="0" smtClean="0"/>
              <a:t>&gt;</a:t>
            </a:r>
            <a:r>
              <a:rPr lang="en-US" dirty="0" smtClean="0"/>
              <a:t>.</a:t>
            </a:r>
            <a:r>
              <a:rPr lang="en-US" baseline="0" dirty="0" smtClean="0"/>
              <a:t>  Under the covers, most of the parsers read each element as you request them – so if you only request the first sequence, it will only read the first part of the file.</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6</a:t>
            </a:fld>
            <a:endParaRPr lang="en-US"/>
          </a:p>
        </p:txBody>
      </p:sp>
    </p:spTree>
    <p:extLst>
      <p:ext uri="{BB962C8B-B14F-4D97-AF65-F5344CB8AC3E}">
        <p14:creationId xmlns:p14="http://schemas.microsoft.com/office/powerpoint/2010/main" val="1936337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8</a:t>
            </a:fld>
            <a:endParaRPr lang="en-US"/>
          </a:p>
        </p:txBody>
      </p:sp>
    </p:spTree>
    <p:extLst>
      <p:ext uri="{BB962C8B-B14F-4D97-AF65-F5344CB8AC3E}">
        <p14:creationId xmlns:p14="http://schemas.microsoft.com/office/powerpoint/2010/main" val="509890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a:t>
            </a:r>
            <a:r>
              <a:rPr lang="en-US" baseline="0" dirty="0" smtClean="0"/>
              <a:t> All the data associated with the sequence (items + metadata + basic sequence info) is copied to new sequence</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13</a:t>
            </a:fld>
            <a:endParaRPr lang="en-US"/>
          </a:p>
        </p:txBody>
      </p:sp>
    </p:spTree>
    <p:extLst>
      <p:ext uri="{BB962C8B-B14F-4D97-AF65-F5344CB8AC3E}">
        <p14:creationId xmlns:p14="http://schemas.microsoft.com/office/powerpoint/2010/main" val="322800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4191000"/>
            <a:ext cx="84582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AA957AF-53C0-420B-9C2D-77DB1416566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10/23/11</a:t>
            </a:fld>
            <a:endParaRPr lang="en-US" dirty="0"/>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10/23/11</a:t>
            </a:fld>
            <a:endParaRPr lang="en-US"/>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sz="2000" b="1">
                <a:latin typeface="Arial" pitchFamily="34" charset="0"/>
                <a:cs typeface="Arial" pitchFamily="34" charset="0"/>
              </a:defRPr>
            </a:lvl1pPr>
            <a:lvl2pPr>
              <a:defRPr sz="2000">
                <a:solidFill>
                  <a:schemeClr val="tx1"/>
                </a:solidFill>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10/23/11</a:t>
            </a:fld>
            <a:endParaRPr lang="en-US"/>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10/23/11</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a:xfrm>
            <a:off x="6586536" y="612648"/>
            <a:ext cx="957264" cy="457200"/>
          </a:xfrm>
          <a:prstGeom prst="rect">
            <a:avLst/>
          </a:prstGeom>
        </p:spPr>
        <p:txBody>
          <a:bodyPr rtlCol="0"/>
          <a:lstStyle/>
          <a:p>
            <a:fld id="{E637BB6B-EE1B-48FB-8575-0D55C373DE88}" type="datetimeFigureOut">
              <a:rPr lang="en-US" smtClean="0"/>
              <a:pPr/>
              <a:t>10/23/11</a:t>
            </a:fld>
            <a:endParaRPr lang="en-US"/>
          </a:p>
        </p:txBody>
      </p:sp>
      <p:sp>
        <p:nvSpPr>
          <p:cNvPr id="27" name="Slide Number Placeholder 26"/>
          <p:cNvSpPr>
            <a:spLocks noGrp="1"/>
          </p:cNvSpPr>
          <p:nvPr>
            <p:ph type="sldNum" sz="quarter" idx="11"/>
          </p:nvPr>
        </p:nvSpPr>
        <p:spPr/>
        <p:txBody>
          <a:bodyPr rtlCol="0"/>
          <a:lstStyle/>
          <a:p>
            <a:fld id="{2AA957AF-53C0-420B-9C2D-77DB1416566C}" type="slidenum">
              <a:rPr kumimoji="0" lang="en-US" smtClean="0"/>
              <a:pPr/>
              <a:t>‹#›</a:t>
            </a:fld>
            <a:endParaRPr kumimoji="0" lang="en-US"/>
          </a:p>
        </p:txBody>
      </p:sp>
      <p:sp>
        <p:nvSpPr>
          <p:cNvPr id="28" name="Footer Placeholder 27"/>
          <p:cNvSpPr>
            <a:spLocks noGrp="1"/>
          </p:cNvSpPr>
          <p:nvPr>
            <p:ph type="ftr" sz="quarter" idx="12"/>
          </p:nvPr>
        </p:nvSpPr>
        <p:spPr>
          <a:xfrm>
            <a:off x="5257800" y="612648"/>
            <a:ext cx="1325880" cy="457200"/>
          </a:xfrm>
          <a:prstGeom prst="rect">
            <a:avLst/>
          </a:prstGeom>
        </p:spPr>
        <p:txBody>
          <a:bodyPr rtlCol="0"/>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a:prstGeom prst="rect">
            <a:avLst/>
          </a:prstGeom>
        </p:spPr>
        <p:txBody>
          <a:bodyPr/>
          <a:lstStyle/>
          <a:p>
            <a:fld id="{E637BB6B-EE1B-48FB-8575-0D55C373DE88}" type="datetimeFigureOut">
              <a:rPr lang="en-US" smtClean="0"/>
              <a:pPr/>
              <a:t>10/23/11</a:t>
            </a:fld>
            <a:endParaRPr lang="en-US"/>
          </a:p>
        </p:txBody>
      </p:sp>
      <p:sp>
        <p:nvSpPr>
          <p:cNvPr id="4" name="Footer Placeholder 3"/>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5" name="Slide Number Placeholder 4"/>
          <p:cNvSpPr>
            <a:spLocks noGrp="1"/>
          </p:cNvSpPr>
          <p:nvPr>
            <p:ph type="sldNum" sz="quarter" idx="12"/>
          </p:nvPr>
        </p:nvSpPr>
        <p:spPr>
          <a:xfrm>
            <a:off x="8174736" y="2272"/>
            <a:ext cx="762000" cy="365760"/>
          </a:xfrm>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10/23/11</a:t>
            </a:fld>
            <a:endParaRPr lang="en-US"/>
          </a:p>
        </p:txBody>
      </p:sp>
      <p:sp>
        <p:nvSpPr>
          <p:cNvPr id="3" name="Footer Placeholder 2"/>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10/23/11</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10/23/11</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4572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974336"/>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AA957AF-53C0-420B-9C2D-77DB1416566C}" type="slidenum">
              <a:rPr kumimoji="0" lang="en-US" smtClean="0"/>
              <a:pPr/>
              <a:t>‹#›</a:t>
            </a:fld>
            <a:endParaRPr kumimoji="0" lang="en-US" sz="1000" dirty="0">
              <a:solidFill>
                <a:schemeClr val="tx2">
                  <a:shade val="50000"/>
                </a:scheme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research.microsoft.com/bio" TargetMode="External"/><Relationship Id="rId1" Type="http://schemas.openxmlformats.org/officeDocument/2006/relationships/slideLayout" Target="../slideLayouts/slideLayout2.xml"/><Relationship Id="rId2" Type="http://schemas.openxmlformats.org/officeDocument/2006/relationships/hyperlink" Target="http://creativecommons.org/licenses/by/3.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Working with Sequences</a:t>
            </a:r>
            <a:endParaRPr lang="en-US" dirty="0"/>
          </a:p>
        </p:txBody>
      </p:sp>
      <p:sp>
        <p:nvSpPr>
          <p:cNvPr id="4" name="Subtitle 3"/>
          <p:cNvSpPr>
            <a:spLocks noGrp="1"/>
          </p:cNvSpPr>
          <p:nvPr>
            <p:ph type="subTitle" idx="1"/>
          </p:nvPr>
        </p:nvSpPr>
        <p:spPr/>
        <p:txBody>
          <a:bodyPr/>
          <a:lstStyle/>
          <a:p>
            <a:endParaRPr lang="en-US"/>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Efficient Transformations</a:t>
            </a:r>
            <a:endParaRPr lang="en-US" dirty="0"/>
          </a:p>
        </p:txBody>
      </p:sp>
      <p:sp>
        <p:nvSpPr>
          <p:cNvPr id="3" name="Content Placeholder 2"/>
          <p:cNvSpPr>
            <a:spLocks noGrp="1"/>
          </p:cNvSpPr>
          <p:nvPr>
            <p:ph idx="1"/>
          </p:nvPr>
        </p:nvSpPr>
        <p:spPr>
          <a:xfrm>
            <a:off x="457200" y="1600200"/>
            <a:ext cx="8229600" cy="2057400"/>
          </a:xfrm>
        </p:spPr>
        <p:txBody>
          <a:bodyPr/>
          <a:lstStyle/>
          <a:p>
            <a:r>
              <a:rPr lang="en-US" dirty="0" err="1" smtClean="0"/>
              <a:t>DerivedSequence</a:t>
            </a:r>
            <a:r>
              <a:rPr lang="en-US" dirty="0" smtClean="0"/>
              <a:t> provides wrapper over </a:t>
            </a:r>
            <a:r>
              <a:rPr lang="en-US" dirty="0" err="1" smtClean="0"/>
              <a:t>ISequence</a:t>
            </a:r>
            <a:endParaRPr lang="en-US" dirty="0" smtClean="0"/>
          </a:p>
          <a:p>
            <a:pPr lvl="1"/>
            <a:r>
              <a:rPr lang="en-US" dirty="0" smtClean="0"/>
              <a:t>takes an existing </a:t>
            </a:r>
            <a:r>
              <a:rPr lang="en-US" b="1" dirty="0" err="1" smtClean="0">
                <a:latin typeface="Consolas" pitchFamily="49" charset="0"/>
                <a:cs typeface="Consolas" pitchFamily="49" charset="0"/>
              </a:rPr>
              <a:t>ISequence</a:t>
            </a:r>
            <a:r>
              <a:rPr lang="en-US" dirty="0" smtClean="0"/>
              <a:t> as input</a:t>
            </a:r>
          </a:p>
          <a:p>
            <a:pPr lvl="1"/>
            <a:r>
              <a:rPr lang="en-US" dirty="0" smtClean="0"/>
              <a:t>implements </a:t>
            </a:r>
            <a:r>
              <a:rPr lang="en-US" b="1" dirty="0" err="1" smtClean="0">
                <a:latin typeface="Consolas" pitchFamily="49" charset="0"/>
                <a:cs typeface="Consolas" pitchFamily="49" charset="0"/>
              </a:rPr>
              <a:t>ISequence</a:t>
            </a:r>
            <a:r>
              <a:rPr lang="en-US" dirty="0" smtClean="0"/>
              <a:t> itself</a:t>
            </a:r>
          </a:p>
          <a:p>
            <a:pPr lvl="1"/>
            <a:r>
              <a:rPr lang="en-US" dirty="0" smtClean="0"/>
              <a:t>performs </a:t>
            </a:r>
            <a:r>
              <a:rPr lang="en-US" u="sng" dirty="0" smtClean="0"/>
              <a:t>in-place</a:t>
            </a:r>
            <a:r>
              <a:rPr lang="en-US" dirty="0" smtClean="0"/>
              <a:t> reverse + complement transformations</a:t>
            </a:r>
          </a:p>
          <a:p>
            <a:pPr lvl="1"/>
            <a:r>
              <a:rPr lang="en-US" dirty="0" smtClean="0"/>
              <a:t>better memory utilization but slower retrieval of data</a:t>
            </a:r>
          </a:p>
          <a:p>
            <a:pPr lvl="1"/>
            <a:endParaRPr lang="en-US" dirty="0"/>
          </a:p>
        </p:txBody>
      </p:sp>
      <p:sp>
        <p:nvSpPr>
          <p:cNvPr id="4" name="TextBox 3"/>
          <p:cNvSpPr txBox="1"/>
          <p:nvPr/>
        </p:nvSpPr>
        <p:spPr>
          <a:xfrm>
            <a:off x="304800" y="4800600"/>
            <a:ext cx="8458200"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latin typeface="Consolas" pitchFamily="49" charset="0"/>
                <a:cs typeface="Consolas" pitchFamily="49" charset="0"/>
              </a:rPr>
              <a:t>ISequence</a:t>
            </a:r>
            <a:r>
              <a:rPr lang="en-US" dirty="0">
                <a:latin typeface="Consolas" pitchFamily="49" charset="0"/>
                <a:cs typeface="Consolas" pitchFamily="49" charset="0"/>
              </a:rPr>
              <a:t> sequence = new Sequence(</a:t>
            </a:r>
            <a:r>
              <a:rPr lang="en-US" dirty="0" err="1">
                <a:latin typeface="Consolas" pitchFamily="49" charset="0"/>
                <a:cs typeface="Consolas" pitchFamily="49" charset="0"/>
              </a:rPr>
              <a:t>Alphabets.DNA</a:t>
            </a:r>
            <a:r>
              <a:rPr lang="en-US" dirty="0">
                <a:latin typeface="Consolas" pitchFamily="49" charset="0"/>
                <a:cs typeface="Consolas" pitchFamily="49" charset="0"/>
              </a:rPr>
              <a:t>, </a:t>
            </a:r>
            <a:r>
              <a:rPr lang="en-US" dirty="0" smtClean="0">
                <a:latin typeface="Consolas" pitchFamily="49" charset="0"/>
                <a:cs typeface="Consolas" pitchFamily="49" charset="0"/>
              </a:rPr>
              <a:t>"AA-CC-GG-TT");</a:t>
            </a:r>
          </a:p>
          <a:p>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derived</a:t>
            </a:r>
            <a:r>
              <a:rPr lang="en-US" dirty="0">
                <a:latin typeface="Consolas" pitchFamily="49" charset="0"/>
                <a:cs typeface="Consolas" pitchFamily="49" charset="0"/>
              </a:rPr>
              <a:t> = </a:t>
            </a:r>
            <a:r>
              <a:rPr lang="en-US" dirty="0">
                <a:solidFill>
                  <a:srgbClr val="0070C0"/>
                </a:solidFill>
                <a:latin typeface="Consolas" pitchFamily="49" charset="0"/>
                <a:cs typeface="Consolas" pitchFamily="49" charset="0"/>
              </a:rPr>
              <a:t>new </a:t>
            </a:r>
            <a:r>
              <a:rPr lang="en-US" dirty="0" err="1">
                <a:solidFill>
                  <a:srgbClr val="0070C0"/>
                </a:solidFill>
                <a:latin typeface="Consolas" pitchFamily="49" charset="0"/>
                <a:cs typeface="Consolas" pitchFamily="49" charset="0"/>
              </a:rPr>
              <a:t>DerivedSequence</a:t>
            </a:r>
            <a:r>
              <a:rPr lang="en-US" dirty="0">
                <a:solidFill>
                  <a:srgbClr val="0070C0"/>
                </a:solidFill>
                <a:latin typeface="Consolas" pitchFamily="49" charset="0"/>
                <a:cs typeface="Consolas" pitchFamily="49" charset="0"/>
              </a:rPr>
              <a:t>(sequence, true, </a:t>
            </a:r>
            <a:r>
              <a:rPr lang="en-US" dirty="0" smtClean="0">
                <a:solidFill>
                  <a:srgbClr val="0070C0"/>
                </a:solidFill>
                <a:latin typeface="Consolas" pitchFamily="49" charset="0"/>
                <a:cs typeface="Consolas" pitchFamily="49" charset="0"/>
              </a:rPr>
              <a:t>false);</a:t>
            </a:r>
          </a:p>
          <a:p>
            <a:endParaRPr lang="en-US" dirty="0" smtClean="0">
              <a:latin typeface="Consolas" pitchFamily="49" charset="0"/>
              <a:cs typeface="Consolas" pitchFamily="49" charset="0"/>
            </a:endParaRPr>
          </a:p>
          <a:p>
            <a:r>
              <a:rPr lang="en-US" dirty="0" err="1" smtClean="0">
                <a:latin typeface="Consolas" pitchFamily="49" charset="0"/>
                <a:cs typeface="Consolas" pitchFamily="49" charset="0"/>
              </a:rPr>
              <a:t>foreach</a:t>
            </a:r>
            <a:r>
              <a:rPr lang="en-US" dirty="0">
                <a:latin typeface="Consolas" pitchFamily="49" charset="0"/>
                <a:cs typeface="Consolas" pitchFamily="49" charset="0"/>
              </a:rPr>
              <a:t> (byte value in </a:t>
            </a:r>
            <a:r>
              <a:rPr lang="en-US" dirty="0" smtClean="0">
                <a:latin typeface="Consolas" pitchFamily="49" charset="0"/>
                <a:cs typeface="Consolas" pitchFamily="49" charset="0"/>
              </a:rPr>
              <a:t>derived)</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Console.Write</a:t>
            </a:r>
            <a:r>
              <a:rPr lang="en-US" dirty="0">
                <a:latin typeface="Consolas" pitchFamily="49" charset="0"/>
                <a:cs typeface="Consolas" pitchFamily="49" charset="0"/>
              </a:rPr>
              <a:t>((char)value); </a:t>
            </a:r>
            <a:endParaRPr lang="en-US" dirty="0" smtClean="0">
              <a:latin typeface="Consolas" pitchFamily="49" charset="0"/>
              <a:cs typeface="Consolas" pitchFamily="49" charset="0"/>
            </a:endParaRPr>
          </a:p>
        </p:txBody>
      </p:sp>
      <p:sp>
        <p:nvSpPr>
          <p:cNvPr id="6" name="Rectangle 5"/>
          <p:cNvSpPr/>
          <p:nvPr/>
        </p:nvSpPr>
        <p:spPr>
          <a:xfrm>
            <a:off x="289560" y="3724870"/>
            <a:ext cx="8458200" cy="923330"/>
          </a:xfrm>
          <a:prstGeom prst="rect">
            <a:avLst/>
          </a:prstGeom>
          <a:solidFill>
            <a:schemeClr val="bg2"/>
          </a:solidFill>
          <a:ln>
            <a:solidFill>
              <a:schemeClr val="tx1"/>
            </a:solidFill>
            <a:prstDash val="sysDash"/>
          </a:ln>
          <a:effectLst>
            <a:outerShdw blurRad="51500" dist="25400" dir="5400000" rotWithShape="0">
              <a:srgbClr val="000000">
                <a:alpha val="40000"/>
              </a:srgbClr>
            </a:outerShdw>
          </a:effectLst>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a:latin typeface="Consolas" pitchFamily="49" charset="0"/>
                <a:cs typeface="Consolas" pitchFamily="49" charset="0"/>
              </a:rPr>
              <a:t>public </a:t>
            </a:r>
            <a:r>
              <a:rPr lang="en-US" dirty="0" err="1">
                <a:latin typeface="Consolas" pitchFamily="49" charset="0"/>
                <a:cs typeface="Consolas" pitchFamily="49" charset="0"/>
              </a:rPr>
              <a:t>DerivedSequence</a:t>
            </a:r>
            <a:r>
              <a:rPr lang="en-US" dirty="0">
                <a:latin typeface="Consolas" pitchFamily="49" charset="0"/>
                <a:cs typeface="Consolas" pitchFamily="49" charset="0"/>
              </a:rPr>
              <a:t>(</a:t>
            </a:r>
            <a:r>
              <a:rPr lang="en-US" dirty="0" err="1">
                <a:latin typeface="Consolas" pitchFamily="49" charset="0"/>
                <a:cs typeface="Consolas" pitchFamily="49" charset="0"/>
              </a:rPr>
              <a:t>ISequence</a:t>
            </a:r>
            <a:r>
              <a:rPr lang="en-US" dirty="0">
                <a:latin typeface="Consolas" pitchFamily="49" charset="0"/>
                <a:cs typeface="Consolas" pitchFamily="49" charset="0"/>
              </a:rPr>
              <a:t> sequence, </a:t>
            </a:r>
            <a:endParaRPr lang="en-US" dirty="0" smtClean="0">
              <a:latin typeface="Consolas" pitchFamily="49" charset="0"/>
              <a:cs typeface="Consolas" pitchFamily="49"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bool</a:t>
            </a:r>
            <a:r>
              <a:rPr lang="en-US" dirty="0" smtClean="0">
                <a:latin typeface="Consolas" pitchFamily="49" charset="0"/>
                <a:cs typeface="Consolas" pitchFamily="49" charset="0"/>
              </a:rPr>
              <a:t> </a:t>
            </a:r>
            <a:r>
              <a:rPr lang="en-US" dirty="0" err="1">
                <a:latin typeface="Consolas" pitchFamily="49" charset="0"/>
                <a:cs typeface="Consolas" pitchFamily="49" charset="0"/>
              </a:rPr>
              <a:t>reverseSequence</a:t>
            </a:r>
            <a:r>
              <a:rPr lang="en-US" dirty="0">
                <a:latin typeface="Consolas" pitchFamily="49" charset="0"/>
                <a:cs typeface="Consolas" pitchFamily="49" charset="0"/>
              </a:rPr>
              <a:t>, </a:t>
            </a:r>
            <a:endParaRPr lang="en-US" dirty="0" smtClean="0">
              <a:latin typeface="Consolas" pitchFamily="49" charset="0"/>
              <a:cs typeface="Consolas" pitchFamily="49"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bool</a:t>
            </a:r>
            <a:r>
              <a:rPr lang="en-US" dirty="0" smtClean="0">
                <a:latin typeface="Consolas" pitchFamily="49" charset="0"/>
                <a:cs typeface="Consolas" pitchFamily="49" charset="0"/>
              </a:rPr>
              <a:t> </a:t>
            </a:r>
            <a:r>
              <a:rPr lang="en-US" dirty="0" err="1">
                <a:latin typeface="Consolas" pitchFamily="49" charset="0"/>
                <a:cs typeface="Consolas" pitchFamily="49" charset="0"/>
              </a:rPr>
              <a:t>complementSequence</a:t>
            </a:r>
            <a:r>
              <a:rPr lang="en-US" dirty="0">
                <a:latin typeface="Consolas" pitchFamily="49" charset="0"/>
                <a:cs typeface="Consolas" pitchFamily="49" charset="0"/>
              </a:rPr>
              <a:t>);</a:t>
            </a:r>
            <a:endParaRPr lang="en-US" dirty="0" smtClean="0">
              <a:latin typeface="Consolas" pitchFamily="49" charset="0"/>
              <a:cs typeface="Consolas" pitchFamily="49" charset="0"/>
            </a:endParaRPr>
          </a:p>
        </p:txBody>
      </p:sp>
      <p:sp>
        <p:nvSpPr>
          <p:cNvPr id="7" name="Rectangle 6"/>
          <p:cNvSpPr/>
          <p:nvPr/>
        </p:nvSpPr>
        <p:spPr>
          <a:xfrm>
            <a:off x="6781800" y="6093262"/>
            <a:ext cx="1669047"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a:spAutoFit/>
          </a:bodyPr>
          <a:lstStyle/>
          <a:p>
            <a:r>
              <a:rPr lang="en-US" dirty="0" smtClean="0"/>
              <a:t>TT-GG-CC-AA</a:t>
            </a:r>
            <a:endParaRPr lang="en-US" dirty="0"/>
          </a:p>
        </p:txBody>
      </p:sp>
    </p:spTree>
    <p:extLst>
      <p:ext uri="{BB962C8B-B14F-4D97-AF65-F5344CB8AC3E}">
        <p14:creationId xmlns:p14="http://schemas.microsoft.com/office/powerpoint/2010/main" val="2199554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Locating items within sequences</a:t>
            </a:r>
            <a:endParaRPr lang="en-US" dirty="0"/>
          </a:p>
        </p:txBody>
      </p:sp>
      <p:sp>
        <p:nvSpPr>
          <p:cNvPr id="3" name="Content Placeholder 2"/>
          <p:cNvSpPr>
            <a:spLocks noGrp="1"/>
          </p:cNvSpPr>
          <p:nvPr>
            <p:ph idx="1"/>
          </p:nvPr>
        </p:nvSpPr>
        <p:spPr>
          <a:xfrm>
            <a:off x="457200" y="1600200"/>
            <a:ext cx="8458200" cy="2362200"/>
          </a:xfrm>
        </p:spPr>
        <p:txBody>
          <a:bodyPr>
            <a:normAutofit/>
          </a:bodyPr>
          <a:lstStyle/>
          <a:p>
            <a:r>
              <a:rPr lang="en-US" dirty="0" err="1" smtClean="0">
                <a:latin typeface="Consolas" pitchFamily="49" charset="0"/>
                <a:cs typeface="Consolas" pitchFamily="49" charset="0"/>
              </a:rPr>
              <a:t>ISequence</a:t>
            </a:r>
            <a:r>
              <a:rPr lang="en-US" dirty="0" smtClean="0"/>
              <a:t> supports LINQ based searching (</a:t>
            </a:r>
            <a:r>
              <a:rPr lang="en-US" dirty="0" err="1" smtClean="0">
                <a:latin typeface="Consolas" pitchFamily="49" charset="0"/>
                <a:cs typeface="Consolas" pitchFamily="49" charset="0"/>
              </a:rPr>
              <a:t>IEnumerable</a:t>
            </a:r>
            <a:r>
              <a:rPr lang="en-US" dirty="0" smtClean="0">
                <a:latin typeface="Consolas" pitchFamily="49" charset="0"/>
                <a:cs typeface="Consolas" pitchFamily="49" charset="0"/>
              </a:rPr>
              <a:t>&lt;byte&gt;</a:t>
            </a:r>
            <a:r>
              <a:rPr lang="en-US" dirty="0" smtClean="0"/>
              <a:t>)</a:t>
            </a:r>
            <a:endParaRPr lang="en-US" dirty="0" smtClean="0">
              <a:latin typeface="Consolas" pitchFamily="49" charset="0"/>
              <a:cs typeface="Consolas" pitchFamily="49" charset="0"/>
            </a:endParaRPr>
          </a:p>
          <a:p>
            <a:pPr lvl="1"/>
            <a:r>
              <a:rPr lang="en-US" b="1" dirty="0" smtClean="0">
                <a:latin typeface="Consolas" pitchFamily="49" charset="0"/>
                <a:cs typeface="Consolas" pitchFamily="49" charset="0"/>
              </a:rPr>
              <a:t>First, Last, Contains, Where, </a:t>
            </a:r>
            <a:r>
              <a:rPr lang="en-US" dirty="0" smtClean="0"/>
              <a:t>etc.</a:t>
            </a:r>
          </a:p>
          <a:p>
            <a:pPr lvl="1"/>
            <a:r>
              <a:rPr lang="en-US" dirty="0" smtClean="0"/>
              <a:t>be cautious – can iterate through entire sequence</a:t>
            </a:r>
          </a:p>
          <a:p>
            <a:r>
              <a:rPr lang="en-US" dirty="0" smtClean="0"/>
              <a:t>Also supports specialized searching for gaps</a:t>
            </a:r>
          </a:p>
          <a:p>
            <a:pPr lvl="1"/>
            <a:r>
              <a:rPr lang="en-US" b="1" dirty="0" err="1" smtClean="0">
                <a:latin typeface="Consolas" pitchFamily="49" charset="0"/>
                <a:cs typeface="Consolas" pitchFamily="49" charset="0"/>
              </a:rPr>
              <a:t>IndexOfNonGap</a:t>
            </a:r>
            <a:r>
              <a:rPr lang="en-US" b="1" dirty="0" smtClean="0">
                <a:latin typeface="Consolas" pitchFamily="49" charset="0"/>
                <a:cs typeface="Consolas" pitchFamily="49" charset="0"/>
              </a:rPr>
              <a:t>(</a:t>
            </a:r>
            <a:r>
              <a:rPr lang="en-US" b="1" dirty="0" err="1" smtClean="0">
                <a:latin typeface="Consolas" pitchFamily="49" charset="0"/>
                <a:cs typeface="Consolas" pitchFamily="49" charset="0"/>
              </a:rPr>
              <a:t>int</a:t>
            </a:r>
            <a:r>
              <a:rPr lang="en-US" b="1" dirty="0" smtClean="0">
                <a:latin typeface="Consolas" pitchFamily="49" charset="0"/>
                <a:cs typeface="Consolas" pitchFamily="49" charset="0"/>
              </a:rPr>
              <a:t> </a:t>
            </a:r>
            <a:r>
              <a:rPr lang="en-US" b="1" dirty="0" err="1" smtClean="0">
                <a:latin typeface="Consolas" pitchFamily="49" charset="0"/>
                <a:cs typeface="Consolas" pitchFamily="49" charset="0"/>
              </a:rPr>
              <a:t>startPos</a:t>
            </a:r>
            <a:r>
              <a:rPr lang="en-US" b="1" dirty="0" smtClean="0">
                <a:latin typeface="Consolas" pitchFamily="49" charset="0"/>
                <a:cs typeface="Consolas" pitchFamily="49" charset="0"/>
              </a:rPr>
              <a:t>)</a:t>
            </a:r>
          </a:p>
          <a:p>
            <a:pPr lvl="1"/>
            <a:r>
              <a:rPr lang="en-US" b="1" dirty="0" err="1" smtClean="0">
                <a:latin typeface="Consolas" pitchFamily="49" charset="0"/>
                <a:cs typeface="Consolas" pitchFamily="49" charset="0"/>
              </a:rPr>
              <a:t>LastIndexOfNonGap</a:t>
            </a:r>
            <a:r>
              <a:rPr lang="en-US" b="1" dirty="0" smtClean="0">
                <a:latin typeface="Consolas" pitchFamily="49" charset="0"/>
                <a:cs typeface="Consolas" pitchFamily="49" charset="0"/>
              </a:rPr>
              <a:t>(</a:t>
            </a:r>
            <a:r>
              <a:rPr lang="en-US" b="1" dirty="0" err="1" smtClean="0">
                <a:latin typeface="Consolas" pitchFamily="49" charset="0"/>
                <a:cs typeface="Consolas" pitchFamily="49" charset="0"/>
              </a:rPr>
              <a:t>int</a:t>
            </a:r>
            <a:r>
              <a:rPr lang="en-US" b="1" dirty="0" smtClean="0">
                <a:latin typeface="Consolas" pitchFamily="49" charset="0"/>
                <a:cs typeface="Consolas" pitchFamily="49" charset="0"/>
              </a:rPr>
              <a:t> </a:t>
            </a:r>
            <a:r>
              <a:rPr lang="en-US" b="1" dirty="0" err="1" smtClean="0">
                <a:latin typeface="Consolas" pitchFamily="49" charset="0"/>
                <a:cs typeface="Consolas" pitchFamily="49" charset="0"/>
              </a:rPr>
              <a:t>endPos</a:t>
            </a:r>
            <a:r>
              <a:rPr lang="en-US" b="1" dirty="0" smtClean="0">
                <a:latin typeface="Consolas" pitchFamily="49" charset="0"/>
                <a:cs typeface="Consolas" pitchFamily="49" charset="0"/>
              </a:rPr>
              <a:t>)</a:t>
            </a:r>
          </a:p>
          <a:p>
            <a:pPr lvl="1"/>
            <a:endParaRPr lang="en-US" b="1" dirty="0"/>
          </a:p>
        </p:txBody>
      </p:sp>
      <p:sp>
        <p:nvSpPr>
          <p:cNvPr id="4" name="TextBox 3"/>
          <p:cNvSpPr txBox="1"/>
          <p:nvPr/>
        </p:nvSpPr>
        <p:spPr>
          <a:xfrm>
            <a:off x="899160" y="3886200"/>
            <a:ext cx="7559040"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sequence = ...</a:t>
            </a:r>
          </a:p>
          <a:p>
            <a:endParaRPr lang="en-US" dirty="0" smtClean="0">
              <a:latin typeface="Consolas" pitchFamily="49" charset="0"/>
              <a:cs typeface="Consolas" pitchFamily="49" charset="0"/>
            </a:endParaRPr>
          </a:p>
          <a:p>
            <a:r>
              <a:rPr lang="en-US" dirty="0" err="1" smtClean="0">
                <a:latin typeface="Consolas" pitchFamily="49" charset="0"/>
                <a:cs typeface="Consolas" pitchFamily="49" charset="0"/>
              </a:rPr>
              <a:t>int</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firstValid</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sequence.IndexOfNonGap</a:t>
            </a:r>
            <a:r>
              <a:rPr lang="en-US" dirty="0" smtClean="0">
                <a:latin typeface="Consolas" pitchFamily="49" charset="0"/>
                <a:cs typeface="Consolas" pitchFamily="49" charset="0"/>
              </a:rPr>
              <a:t>(10);</a:t>
            </a:r>
          </a:p>
          <a:p>
            <a:r>
              <a:rPr lang="en-US" dirty="0" smtClean="0">
                <a:latin typeface="Consolas" pitchFamily="49" charset="0"/>
                <a:cs typeface="Consolas" pitchFamily="49" charset="0"/>
              </a:rPr>
              <a:t>if (</a:t>
            </a:r>
            <a:r>
              <a:rPr lang="en-US" dirty="0" err="1" smtClean="0">
                <a:latin typeface="Consolas" pitchFamily="49" charset="0"/>
                <a:cs typeface="Consolas" pitchFamily="49" charset="0"/>
              </a:rPr>
              <a:t>firstValid</a:t>
            </a:r>
            <a:r>
              <a:rPr lang="en-US" dirty="0" smtClean="0">
                <a:latin typeface="Consolas" pitchFamily="49" charset="0"/>
                <a:cs typeface="Consolas" pitchFamily="49" charset="0"/>
              </a:rPr>
              <a:t> &gt;= 0)</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TextBox 4"/>
          <p:cNvSpPr txBox="1"/>
          <p:nvPr/>
        </p:nvSpPr>
        <p:spPr>
          <a:xfrm>
            <a:off x="762000" y="5983069"/>
            <a:ext cx="7696200" cy="646331"/>
          </a:xfrm>
          <a:prstGeom prst="rect">
            <a:avLst/>
          </a:prstGeom>
          <a:noFill/>
        </p:spPr>
        <p:txBody>
          <a:bodyPr wrap="square" rtlCol="0">
            <a:spAutoFit/>
          </a:bodyPr>
          <a:lstStyle/>
          <a:p>
            <a:r>
              <a:rPr lang="en-US" dirty="0" smtClean="0">
                <a:latin typeface="Arial" pitchFamily="34" charset="0"/>
                <a:cs typeface="Arial" pitchFamily="34" charset="0"/>
              </a:rPr>
              <a:t>returns zero-based index of first non-gap, or -1 if the sequence is all gaps, or  zero the alphabet does not support gaps.</a:t>
            </a:r>
            <a:endParaRPr lang="en-US" dirty="0">
              <a:latin typeface="Arial" pitchFamily="34" charset="0"/>
              <a:cs typeface="Arial" pitchFamily="34" charset="0"/>
            </a:endParaRPr>
          </a:p>
        </p:txBody>
      </p:sp>
    </p:spTree>
    <p:extLst>
      <p:ext uri="{BB962C8B-B14F-4D97-AF65-F5344CB8AC3E}">
        <p14:creationId xmlns:p14="http://schemas.microsoft.com/office/powerpoint/2010/main" val="918629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Ranges</a:t>
            </a:r>
            <a:endParaRPr lang="en-US" dirty="0"/>
          </a:p>
        </p:txBody>
      </p:sp>
      <p:sp>
        <p:nvSpPr>
          <p:cNvPr id="3" name="Content Placeholder 2"/>
          <p:cNvSpPr>
            <a:spLocks noGrp="1"/>
          </p:cNvSpPr>
          <p:nvPr>
            <p:ph idx="1"/>
          </p:nvPr>
        </p:nvSpPr>
        <p:spPr>
          <a:xfrm>
            <a:off x="457200" y="1600200"/>
            <a:ext cx="8229600" cy="990600"/>
          </a:xfrm>
        </p:spPr>
        <p:txBody>
          <a:bodyPr>
            <a:normAutofit/>
          </a:bodyPr>
          <a:lstStyle/>
          <a:p>
            <a:r>
              <a:rPr lang="en-US" dirty="0" err="1" smtClean="0">
                <a:latin typeface="Consolas" pitchFamily="49" charset="0"/>
                <a:cs typeface="Consolas" pitchFamily="49" charset="0"/>
              </a:rPr>
              <a:t>ISequence</a:t>
            </a:r>
            <a:r>
              <a:rPr lang="en-US" dirty="0" smtClean="0"/>
              <a:t> supports sub-range selection</a:t>
            </a:r>
          </a:p>
          <a:p>
            <a:pPr lvl="1"/>
            <a:r>
              <a:rPr lang="en-US" b="1" dirty="0" err="1" smtClean="0">
                <a:latin typeface="Consolas" pitchFamily="49" charset="0"/>
                <a:cs typeface="Consolas" pitchFamily="49" charset="0"/>
              </a:rPr>
              <a:t>ISequence</a:t>
            </a:r>
            <a:r>
              <a:rPr lang="en-US" b="1" dirty="0" smtClean="0">
                <a:latin typeface="Consolas" pitchFamily="49" charset="0"/>
                <a:cs typeface="Consolas" pitchFamily="49" charset="0"/>
              </a:rPr>
              <a:t> </a:t>
            </a:r>
            <a:r>
              <a:rPr lang="en-US" b="1" dirty="0" err="1" smtClean="0">
                <a:latin typeface="Consolas" pitchFamily="49" charset="0"/>
                <a:cs typeface="Consolas" pitchFamily="49" charset="0"/>
              </a:rPr>
              <a:t>GetSubSequence</a:t>
            </a:r>
            <a:r>
              <a:rPr lang="en-US" b="1" dirty="0" smtClean="0">
                <a:latin typeface="Consolas" pitchFamily="49" charset="0"/>
                <a:cs typeface="Consolas" pitchFamily="49" charset="0"/>
              </a:rPr>
              <a:t>(long start, long count)</a:t>
            </a:r>
          </a:p>
        </p:txBody>
      </p:sp>
      <p:sp>
        <p:nvSpPr>
          <p:cNvPr id="4" name="TextBox 3"/>
          <p:cNvSpPr txBox="1"/>
          <p:nvPr/>
        </p:nvSpPr>
        <p:spPr>
          <a:xfrm>
            <a:off x="228600" y="2907268"/>
            <a:ext cx="8763000" cy="258532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latin typeface="Consolas" pitchFamily="49" charset="0"/>
                <a:cs typeface="Consolas" pitchFamily="49" charset="0"/>
              </a:rPr>
              <a:t>ISequence</a:t>
            </a:r>
            <a:r>
              <a:rPr lang="en-US" dirty="0">
                <a:latin typeface="Consolas" pitchFamily="49" charset="0"/>
                <a:cs typeface="Consolas" pitchFamily="49" charset="0"/>
              </a:rPr>
              <a:t> </a:t>
            </a:r>
            <a:r>
              <a:rPr lang="en-US" dirty="0" err="1">
                <a:latin typeface="Consolas" pitchFamily="49" charset="0"/>
                <a:cs typeface="Consolas" pitchFamily="49" charset="0"/>
              </a:rPr>
              <a:t>seq</a:t>
            </a:r>
            <a:r>
              <a:rPr lang="en-US" dirty="0">
                <a:latin typeface="Consolas" pitchFamily="49" charset="0"/>
                <a:cs typeface="Consolas" pitchFamily="49" charset="0"/>
              </a:rPr>
              <a:t> = new Sequence(</a:t>
            </a:r>
            <a:r>
              <a:rPr lang="en-US" dirty="0" err="1">
                <a:latin typeface="Consolas" pitchFamily="49" charset="0"/>
                <a:cs typeface="Consolas" pitchFamily="49" charset="0"/>
              </a:rPr>
              <a:t>DnaAlphabet.Instance</a:t>
            </a:r>
            <a:r>
              <a:rPr lang="en-US" dirty="0">
                <a:latin typeface="Consolas" pitchFamily="49" charset="0"/>
                <a:cs typeface="Consolas" pitchFamily="49" charset="0"/>
              </a:rPr>
              <a:t>, </a:t>
            </a:r>
            <a:endParaRPr lang="en-US" dirty="0" smtClean="0">
              <a:latin typeface="Consolas" pitchFamily="49" charset="0"/>
              <a:cs typeface="Consolas" pitchFamily="49"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"---ACGT--ACGT");</a:t>
            </a:r>
          </a:p>
          <a:p>
            <a:r>
              <a:rPr lang="en-US" dirty="0" smtClean="0">
                <a:latin typeface="Consolas" pitchFamily="49" charset="0"/>
                <a:cs typeface="Consolas" pitchFamily="49" charset="0"/>
              </a:rPr>
              <a:t>long</a:t>
            </a:r>
            <a:r>
              <a:rPr lang="en-US" dirty="0">
                <a:latin typeface="Consolas" pitchFamily="49" charset="0"/>
                <a:cs typeface="Consolas" pitchFamily="49" charset="0"/>
              </a:rPr>
              <a:t> </a:t>
            </a:r>
            <a:r>
              <a:rPr lang="en-US" dirty="0" err="1">
                <a:latin typeface="Consolas" pitchFamily="49" charset="0"/>
                <a:cs typeface="Consolas" pitchFamily="49" charset="0"/>
              </a:rPr>
              <a:t>firstIdx</a:t>
            </a:r>
            <a:r>
              <a:rPr lang="en-US" dirty="0">
                <a:latin typeface="Consolas" pitchFamily="49" charset="0"/>
                <a:cs typeface="Consolas" pitchFamily="49" charset="0"/>
              </a:rPr>
              <a:t> = </a:t>
            </a:r>
            <a:r>
              <a:rPr lang="en-US" dirty="0" err="1">
                <a:latin typeface="Consolas" pitchFamily="49" charset="0"/>
                <a:cs typeface="Consolas" pitchFamily="49" charset="0"/>
              </a:rPr>
              <a:t>seq.IndexOfNonGap</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lastIdx</a:t>
            </a:r>
            <a:r>
              <a:rPr lang="en-US" dirty="0">
                <a:latin typeface="Consolas" pitchFamily="49" charset="0"/>
                <a:cs typeface="Consolas" pitchFamily="49" charset="0"/>
              </a:rPr>
              <a:t> = </a:t>
            </a:r>
            <a:r>
              <a:rPr lang="en-US" dirty="0" err="1">
                <a:latin typeface="Consolas" pitchFamily="49" charset="0"/>
                <a:cs typeface="Consolas" pitchFamily="49" charset="0"/>
              </a:rPr>
              <a:t>firstIdx</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while</a:t>
            </a:r>
            <a:r>
              <a:rPr lang="en-US" dirty="0">
                <a:latin typeface="Consolas" pitchFamily="49" charset="0"/>
                <a:cs typeface="Consolas" pitchFamily="49" charset="0"/>
              </a:rPr>
              <a:t> (</a:t>
            </a:r>
            <a:r>
              <a:rPr lang="en-US" dirty="0" err="1">
                <a:latin typeface="Consolas" pitchFamily="49" charset="0"/>
                <a:cs typeface="Consolas" pitchFamily="49" charset="0"/>
              </a:rPr>
              <a:t>lastIdx</a:t>
            </a:r>
            <a:r>
              <a:rPr lang="en-US" dirty="0">
                <a:latin typeface="Consolas" pitchFamily="49" charset="0"/>
                <a:cs typeface="Consolas" pitchFamily="49" charset="0"/>
              </a:rPr>
              <a:t> == </a:t>
            </a:r>
            <a:r>
              <a:rPr lang="en-US" dirty="0" err="1">
                <a:latin typeface="Consolas" pitchFamily="49" charset="0"/>
                <a:cs typeface="Consolas" pitchFamily="49" charset="0"/>
              </a:rPr>
              <a:t>seq.IndexOfNonGap</a:t>
            </a:r>
            <a:r>
              <a:rPr lang="en-US" dirty="0">
                <a:latin typeface="Consolas" pitchFamily="49" charset="0"/>
                <a:cs typeface="Consolas" pitchFamily="49" charset="0"/>
              </a:rPr>
              <a:t>(</a:t>
            </a:r>
            <a:r>
              <a:rPr lang="en-US" dirty="0" err="1">
                <a:latin typeface="Consolas" pitchFamily="49" charset="0"/>
                <a:cs typeface="Consolas" pitchFamily="49" charset="0"/>
              </a:rPr>
              <a:t>lastIdx</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lastIdx</a:t>
            </a:r>
            <a:r>
              <a:rPr lang="en-US" dirty="0" smtClean="0">
                <a:latin typeface="Consolas" pitchFamily="49" charset="0"/>
                <a:cs typeface="Consolas" pitchFamily="49" charset="0"/>
              </a:rPr>
              <a:t>++;</a:t>
            </a:r>
          </a:p>
          <a:p>
            <a:endParaRPr lang="en-US" dirty="0" smtClean="0">
              <a:latin typeface="Consolas" pitchFamily="49" charset="0"/>
              <a:cs typeface="Consolas" pitchFamily="49" charset="0"/>
            </a:endParaRPr>
          </a:p>
          <a:p>
            <a:r>
              <a:rPr lang="en-US" dirty="0" err="1" smtClean="0">
                <a:latin typeface="Consolas" pitchFamily="49" charset="0"/>
                <a:cs typeface="Consolas" pitchFamily="49" charset="0"/>
              </a:rPr>
              <a:t>ISequence</a:t>
            </a:r>
            <a:r>
              <a:rPr lang="en-US" dirty="0">
                <a:latin typeface="Consolas" pitchFamily="49" charset="0"/>
                <a:cs typeface="Consolas" pitchFamily="49" charset="0"/>
              </a:rPr>
              <a:t> </a:t>
            </a:r>
            <a:r>
              <a:rPr lang="en-US" dirty="0" err="1">
                <a:latin typeface="Consolas" pitchFamily="49" charset="0"/>
                <a:cs typeface="Consolas" pitchFamily="49" charset="0"/>
              </a:rPr>
              <a:t>subSeq</a:t>
            </a:r>
            <a:r>
              <a:rPr lang="en-US" dirty="0">
                <a:latin typeface="Consolas" pitchFamily="49" charset="0"/>
                <a:cs typeface="Consolas" pitchFamily="49" charset="0"/>
              </a:rPr>
              <a:t> = </a:t>
            </a:r>
            <a:r>
              <a:rPr lang="en-US" dirty="0" err="1">
                <a:solidFill>
                  <a:srgbClr val="0070C0"/>
                </a:solidFill>
                <a:latin typeface="Consolas" pitchFamily="49" charset="0"/>
                <a:cs typeface="Consolas" pitchFamily="49" charset="0"/>
              </a:rPr>
              <a:t>seq.GetSubSequence</a:t>
            </a:r>
            <a:r>
              <a:rPr lang="en-US" dirty="0">
                <a:latin typeface="Consolas" pitchFamily="49" charset="0"/>
                <a:cs typeface="Consolas" pitchFamily="49" charset="0"/>
              </a:rPr>
              <a:t>(</a:t>
            </a:r>
            <a:r>
              <a:rPr lang="en-US" dirty="0" err="1">
                <a:latin typeface="Consolas" pitchFamily="49" charset="0"/>
                <a:cs typeface="Consolas" pitchFamily="49" charset="0"/>
              </a:rPr>
              <a:t>firstIdx</a:t>
            </a:r>
            <a:r>
              <a:rPr lang="en-US" dirty="0">
                <a:latin typeface="Consolas" pitchFamily="49" charset="0"/>
                <a:cs typeface="Consolas" pitchFamily="49" charset="0"/>
              </a:rPr>
              <a:t>, </a:t>
            </a:r>
            <a:r>
              <a:rPr lang="en-US" dirty="0" err="1" smtClean="0">
                <a:latin typeface="Consolas" pitchFamily="49" charset="0"/>
                <a:cs typeface="Consolas" pitchFamily="49" charset="0"/>
              </a:rPr>
              <a:t>lastIdx</a:t>
            </a:r>
            <a:r>
              <a:rPr lang="en-US" dirty="0">
                <a:latin typeface="Consolas" pitchFamily="49" charset="0"/>
                <a:cs typeface="Consolas" pitchFamily="49" charset="0"/>
              </a:rPr>
              <a:t> - </a:t>
            </a:r>
            <a:r>
              <a:rPr lang="en-US" dirty="0" err="1">
                <a:latin typeface="Consolas" pitchFamily="49" charset="0"/>
                <a:cs typeface="Consolas" pitchFamily="49" charset="0"/>
              </a:rPr>
              <a:t>firstIdx</a:t>
            </a:r>
            <a:r>
              <a:rPr lang="en-US" dirty="0" smtClean="0">
                <a:latin typeface="Consolas" pitchFamily="49" charset="0"/>
                <a:cs typeface="Consolas" pitchFamily="49" charset="0"/>
              </a:rPr>
              <a:t>);</a:t>
            </a:r>
            <a:endParaRPr lang="en-US" dirty="0" smtClean="0">
              <a:latin typeface="Consolas" pitchFamily="49" charset="0"/>
              <a:cs typeface="Consolas" pitchFamily="49" charset="0"/>
            </a:endParaRPr>
          </a:p>
          <a:p>
            <a:endParaRPr lang="en-US" dirty="0" smtClean="0">
              <a:latin typeface="Consolas" pitchFamily="49" charset="0"/>
              <a:cs typeface="Consolas" pitchFamily="49" charset="0"/>
            </a:endParaRPr>
          </a:p>
          <a:p>
            <a:r>
              <a:rPr lang="en-US" dirty="0" err="1" smtClean="0">
                <a:latin typeface="Consolas" pitchFamily="49" charset="0"/>
                <a:cs typeface="Consolas" pitchFamily="49" charset="0"/>
              </a:rPr>
              <a:t>Console.WriteLine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subSeq</a:t>
            </a:r>
            <a:r>
              <a:rPr lang="en-US" dirty="0" smtClean="0">
                <a:latin typeface="Consolas" pitchFamily="49" charset="0"/>
                <a:cs typeface="Consolas" pitchFamily="49" charset="0"/>
              </a:rPr>
              <a:t>)</a:t>
            </a:r>
            <a:r>
              <a:rPr lang="en-US" dirty="0">
                <a:latin typeface="Consolas" pitchFamily="49" charset="0"/>
                <a:cs typeface="Consolas" pitchFamily="49" charset="0"/>
              </a:rPr>
              <a:t>; </a:t>
            </a:r>
            <a:endParaRPr lang="en-US" b="1" dirty="0">
              <a:latin typeface="Consolas" pitchFamily="49" charset="0"/>
              <a:cs typeface="Consolas" pitchFamily="49" charset="0"/>
            </a:endParaRPr>
          </a:p>
        </p:txBody>
      </p:sp>
      <p:sp>
        <p:nvSpPr>
          <p:cNvPr id="6" name="Rectangle 5"/>
          <p:cNvSpPr/>
          <p:nvPr/>
        </p:nvSpPr>
        <p:spPr>
          <a:xfrm>
            <a:off x="7772400" y="5345668"/>
            <a:ext cx="797013"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a:spAutoFit/>
          </a:bodyPr>
          <a:lstStyle/>
          <a:p>
            <a:r>
              <a:rPr lang="en-US" dirty="0" smtClean="0"/>
              <a:t>ACGT</a:t>
            </a:r>
            <a:endParaRPr lang="en-US" dirty="0"/>
          </a:p>
        </p:txBody>
      </p:sp>
    </p:spTree>
    <p:extLst>
      <p:ext uri="{BB962C8B-B14F-4D97-AF65-F5344CB8AC3E}">
        <p14:creationId xmlns:p14="http://schemas.microsoft.com/office/powerpoint/2010/main" val="386406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Copying sequences</a:t>
            </a:r>
            <a:endParaRPr lang="en-US" dirty="0"/>
          </a:p>
        </p:txBody>
      </p:sp>
      <p:sp>
        <p:nvSpPr>
          <p:cNvPr id="3" name="Content Placeholder 2"/>
          <p:cNvSpPr>
            <a:spLocks noGrp="1"/>
          </p:cNvSpPr>
          <p:nvPr>
            <p:ph idx="1"/>
          </p:nvPr>
        </p:nvSpPr>
        <p:spPr>
          <a:xfrm>
            <a:off x="457200" y="1600200"/>
            <a:ext cx="8229600" cy="2057400"/>
          </a:xfrm>
        </p:spPr>
        <p:txBody>
          <a:bodyPr>
            <a:normAutofit/>
          </a:bodyPr>
          <a:lstStyle/>
          <a:p>
            <a:r>
              <a:rPr lang="en-US" dirty="0" smtClean="0"/>
              <a:t>Copy sequence using normal LINQ mechanisms</a:t>
            </a:r>
          </a:p>
          <a:p>
            <a:pPr lvl="1"/>
            <a:r>
              <a:rPr lang="en-US" b="1" dirty="0" err="1" smtClean="0">
                <a:latin typeface="Consolas" pitchFamily="49" charset="0"/>
                <a:cs typeface="Consolas" pitchFamily="49" charset="0"/>
              </a:rPr>
              <a:t>ToArray</a:t>
            </a:r>
            <a:r>
              <a:rPr lang="en-US" b="1" dirty="0" smtClean="0">
                <a:latin typeface="Consolas" pitchFamily="49" charset="0"/>
                <a:cs typeface="Consolas" pitchFamily="49" charset="0"/>
              </a:rPr>
              <a:t>() </a:t>
            </a:r>
            <a:r>
              <a:rPr lang="en-US" dirty="0" smtClean="0"/>
              <a:t>or </a:t>
            </a:r>
            <a:r>
              <a:rPr lang="en-US" b="1" dirty="0" err="1" smtClean="0">
                <a:latin typeface="Consolas" pitchFamily="49" charset="0"/>
                <a:cs typeface="Consolas" pitchFamily="49" charset="0"/>
              </a:rPr>
              <a:t>ToList</a:t>
            </a:r>
            <a:r>
              <a:rPr lang="en-US" b="1" dirty="0" smtClean="0">
                <a:latin typeface="Consolas" pitchFamily="49" charset="0"/>
                <a:cs typeface="Consolas" pitchFamily="49" charset="0"/>
              </a:rPr>
              <a:t>()</a:t>
            </a:r>
          </a:p>
          <a:p>
            <a:pPr lvl="1"/>
            <a:r>
              <a:rPr lang="en-US" dirty="0" smtClean="0"/>
              <a:t>can be used to persist just the data to non-file storage</a:t>
            </a:r>
          </a:p>
          <a:p>
            <a:r>
              <a:rPr lang="en-US" dirty="0" smtClean="0"/>
              <a:t>Can also create sub-sequence with entire range</a:t>
            </a:r>
          </a:p>
          <a:p>
            <a:pPr lvl="1"/>
            <a:r>
              <a:rPr lang="en-US" dirty="0" smtClean="0"/>
              <a:t>returns new copied </a:t>
            </a:r>
            <a:r>
              <a:rPr lang="en-US" b="1" dirty="0" err="1" smtClean="0">
                <a:latin typeface="Consolas" pitchFamily="49" charset="0"/>
                <a:cs typeface="Consolas" pitchFamily="49" charset="0"/>
              </a:rPr>
              <a:t>ISequence</a:t>
            </a:r>
            <a:r>
              <a:rPr lang="en-US" dirty="0" smtClean="0"/>
              <a:t> with entire data set</a:t>
            </a:r>
            <a:r>
              <a:rPr lang="en-US" baseline="30000" dirty="0" smtClean="0"/>
              <a:t>[1]</a:t>
            </a:r>
          </a:p>
        </p:txBody>
      </p:sp>
      <p:sp>
        <p:nvSpPr>
          <p:cNvPr id="4" name="TextBox 3"/>
          <p:cNvSpPr txBox="1"/>
          <p:nvPr/>
        </p:nvSpPr>
        <p:spPr>
          <a:xfrm>
            <a:off x="533400" y="3810000"/>
            <a:ext cx="8229600"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a:t>
            </a:r>
          </a:p>
          <a:p>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originalSequence</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parser.Parse</a:t>
            </a:r>
            <a:r>
              <a:rPr lang="en-US" dirty="0" smtClean="0">
                <a:latin typeface="Consolas" pitchFamily="49" charset="0"/>
                <a:cs typeface="Consolas" pitchFamily="49" charset="0"/>
              </a:rPr>
              <a:t>().First();</a:t>
            </a:r>
          </a:p>
          <a:p>
            <a:r>
              <a:rPr lang="en-US" dirty="0" smtClean="0">
                <a:latin typeface="Consolas" pitchFamily="49" charset="0"/>
                <a:cs typeface="Consolas" pitchFamily="49" charset="0"/>
              </a:rPr>
              <a:t>...</a:t>
            </a:r>
          </a:p>
          <a:p>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copySequence</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originalSequence.GetSubSequence</a:t>
            </a:r>
            <a:r>
              <a:rPr lang="en-US" dirty="0" smtClean="0">
                <a:latin typeface="Consolas" pitchFamily="49" charset="0"/>
                <a:cs typeface="Consolas" pitchFamily="49" charset="0"/>
              </a:rPr>
              <a:t>(0,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originalSequence.Count</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a:t>
            </a:r>
          </a:p>
          <a:p>
            <a:r>
              <a:rPr lang="en-US" dirty="0" smtClean="0">
                <a:latin typeface="Consolas" pitchFamily="49" charset="0"/>
                <a:cs typeface="Consolas" pitchFamily="49" charset="0"/>
              </a:rPr>
              <a:t>byte[] </a:t>
            </a:r>
            <a:r>
              <a:rPr lang="en-US" dirty="0" err="1" smtClean="0">
                <a:latin typeface="Consolas" pitchFamily="49" charset="0"/>
                <a:cs typeface="Consolas" pitchFamily="49" charset="0"/>
              </a:rPr>
              <a:t>justTheData</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copySequence.ToArray</a:t>
            </a: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Tree>
    <p:extLst>
      <p:ext uri="{BB962C8B-B14F-4D97-AF65-F5344CB8AC3E}">
        <p14:creationId xmlns:p14="http://schemas.microsoft.com/office/powerpoint/2010/main" val="740609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Sequences with Quality Scores</a:t>
            </a:r>
            <a:endParaRPr lang="en-US" dirty="0"/>
          </a:p>
        </p:txBody>
      </p:sp>
      <p:sp>
        <p:nvSpPr>
          <p:cNvPr id="3" name="Content Placeholder 2"/>
          <p:cNvSpPr>
            <a:spLocks noGrp="1"/>
          </p:cNvSpPr>
          <p:nvPr>
            <p:ph idx="1"/>
          </p:nvPr>
        </p:nvSpPr>
        <p:spPr>
          <a:xfrm>
            <a:off x="457200" y="1600200"/>
            <a:ext cx="5029200" cy="4974336"/>
          </a:xfrm>
        </p:spPr>
        <p:txBody>
          <a:bodyPr/>
          <a:lstStyle/>
          <a:p>
            <a:r>
              <a:rPr lang="en-US" dirty="0" smtClean="0"/>
              <a:t>Some data has quality information tagged with it (ex: </a:t>
            </a:r>
            <a:r>
              <a:rPr lang="en-US" dirty="0" err="1" smtClean="0"/>
              <a:t>FastQ</a:t>
            </a:r>
            <a:r>
              <a:rPr lang="en-US" dirty="0" smtClean="0"/>
              <a:t>)</a:t>
            </a:r>
          </a:p>
          <a:p>
            <a:pPr lvl="1"/>
            <a:r>
              <a:rPr lang="en-US" dirty="0" smtClean="0"/>
              <a:t>quality scoring indicates the probability or odds that the base at a given position is correct</a:t>
            </a:r>
          </a:p>
          <a:p>
            <a:pPr lvl="1"/>
            <a:r>
              <a:rPr lang="en-US" dirty="0" smtClean="0"/>
              <a:t>often provided via the sequencer/analyzer hardware</a:t>
            </a:r>
          </a:p>
          <a:p>
            <a:pPr lvl="1"/>
            <a:r>
              <a:rPr lang="en-US" dirty="0" smtClean="0"/>
              <a:t>encapsulated via the </a:t>
            </a:r>
            <a:r>
              <a:rPr lang="en-US" b="1" dirty="0" err="1" smtClean="0">
                <a:latin typeface="Consolas" pitchFamily="49" charset="0"/>
                <a:cs typeface="Consolas" pitchFamily="49" charset="0"/>
              </a:rPr>
              <a:t>QualitativeSequence</a:t>
            </a:r>
            <a:r>
              <a:rPr lang="en-US" dirty="0" smtClean="0"/>
              <a:t> type</a:t>
            </a:r>
          </a:p>
          <a:p>
            <a:r>
              <a:rPr lang="en-US" dirty="0" err="1" smtClean="0">
                <a:latin typeface="Consolas" pitchFamily="49" charset="0"/>
                <a:cs typeface="Consolas" pitchFamily="49" charset="0"/>
              </a:rPr>
              <a:t>QualitativeSequence</a:t>
            </a:r>
            <a:r>
              <a:rPr lang="en-US" dirty="0" smtClean="0"/>
              <a:t> supports most common scoring techniques</a:t>
            </a:r>
          </a:p>
          <a:p>
            <a:pPr lvl="1"/>
            <a:r>
              <a:rPr lang="en-US" dirty="0" smtClean="0"/>
              <a:t>Sanger</a:t>
            </a:r>
          </a:p>
          <a:p>
            <a:pPr lvl="1"/>
            <a:r>
              <a:rPr lang="en-US" dirty="0" err="1" smtClean="0"/>
              <a:t>Solexa</a:t>
            </a:r>
            <a:endParaRPr lang="en-US" dirty="0" smtClean="0"/>
          </a:p>
          <a:p>
            <a:pPr lvl="1"/>
            <a:r>
              <a:rPr lang="en-US" dirty="0" err="1" smtClean="0"/>
              <a:t>Illumina</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1524000"/>
            <a:ext cx="3352800" cy="484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9892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quality data</a:t>
            </a:r>
            <a:endParaRPr lang="en-US" dirty="0"/>
          </a:p>
        </p:txBody>
      </p:sp>
      <p:sp>
        <p:nvSpPr>
          <p:cNvPr id="3" name="Content Placeholder 2"/>
          <p:cNvSpPr>
            <a:spLocks noGrp="1"/>
          </p:cNvSpPr>
          <p:nvPr>
            <p:ph idx="1"/>
          </p:nvPr>
        </p:nvSpPr>
        <p:spPr>
          <a:xfrm>
            <a:off x="457200" y="1600200"/>
            <a:ext cx="8229600" cy="1143000"/>
          </a:xfrm>
        </p:spPr>
        <p:txBody>
          <a:bodyPr/>
          <a:lstStyle/>
          <a:p>
            <a:r>
              <a:rPr lang="en-US" dirty="0" smtClean="0"/>
              <a:t>Quality score data </a:t>
            </a:r>
            <a:r>
              <a:rPr lang="en-US" dirty="0" smtClean="0">
                <a:solidFill>
                  <a:srgbClr val="FF0000"/>
                </a:solidFill>
              </a:rPr>
              <a:t>returned</a:t>
            </a:r>
            <a:r>
              <a:rPr lang="en-US" dirty="0" smtClean="0"/>
              <a:t> as bytes</a:t>
            </a:r>
          </a:p>
          <a:p>
            <a:pPr lvl="1"/>
            <a:r>
              <a:rPr lang="en-US" dirty="0" smtClean="0"/>
              <a:t>meaning of data is specific to source (</a:t>
            </a:r>
            <a:r>
              <a:rPr lang="en-US" dirty="0" err="1" smtClean="0"/>
              <a:t>Illumina</a:t>
            </a:r>
            <a:r>
              <a:rPr lang="en-US" dirty="0" smtClean="0"/>
              <a:t>, Sanger, etc.)</a:t>
            </a:r>
          </a:p>
        </p:txBody>
      </p:sp>
      <p:sp>
        <p:nvSpPr>
          <p:cNvPr id="4" name="Rectangle 3"/>
          <p:cNvSpPr/>
          <p:nvPr/>
        </p:nvSpPr>
        <p:spPr>
          <a:xfrm>
            <a:off x="457200" y="2514600"/>
            <a:ext cx="8153400" cy="286232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err="1" smtClean="0">
                <a:latin typeface="Consolas"/>
                <a:cs typeface="Consolas"/>
              </a:rPr>
              <a:t>QualitativeSequence</a:t>
            </a:r>
            <a:r>
              <a:rPr lang="en-US" dirty="0" smtClean="0">
                <a:latin typeface="Consolas"/>
                <a:cs typeface="Consolas"/>
              </a:rPr>
              <a:t> </a:t>
            </a:r>
            <a:r>
              <a:rPr lang="en-US" dirty="0" err="1">
                <a:latin typeface="Consolas"/>
                <a:cs typeface="Consolas"/>
              </a:rPr>
              <a:t>qualitativeSequence</a:t>
            </a:r>
            <a:r>
              <a:rPr lang="en-US" dirty="0">
                <a:latin typeface="Consolas"/>
                <a:cs typeface="Consolas"/>
              </a:rPr>
              <a:t> = </a:t>
            </a:r>
            <a:endParaRPr lang="en-US" dirty="0" smtClean="0">
              <a:latin typeface="Consolas"/>
              <a:cs typeface="Consolas"/>
            </a:endParaRPr>
          </a:p>
          <a:p>
            <a:r>
              <a:rPr lang="en-US" dirty="0" smtClean="0">
                <a:latin typeface="Consolas"/>
                <a:cs typeface="Consolas"/>
              </a:rPr>
              <a:t>        </a:t>
            </a:r>
            <a:r>
              <a:rPr lang="en-US" dirty="0" err="1" smtClean="0">
                <a:latin typeface="Consolas"/>
                <a:cs typeface="Consolas"/>
              </a:rPr>
              <a:t>SequenceParsers.FastQ.Parse</a:t>
            </a:r>
            <a:r>
              <a:rPr lang="en-US" dirty="0">
                <a:latin typeface="Consolas"/>
                <a:cs typeface="Consolas"/>
              </a:rPr>
              <a:t>().First();</a:t>
            </a:r>
          </a:p>
          <a:p>
            <a:r>
              <a:rPr lang="fr-FR" dirty="0" err="1" smtClean="0">
                <a:latin typeface="Consolas"/>
                <a:cs typeface="Consolas"/>
              </a:rPr>
              <a:t>Console.WriteLine</a:t>
            </a:r>
            <a:r>
              <a:rPr lang="fr-FR" dirty="0">
                <a:latin typeface="Consolas"/>
                <a:cs typeface="Consolas"/>
              </a:rPr>
              <a:t>("Type: {0}, Scores: {1}",</a:t>
            </a:r>
          </a:p>
          <a:p>
            <a:r>
              <a:rPr lang="en-US" dirty="0" smtClean="0">
                <a:latin typeface="Consolas"/>
                <a:cs typeface="Consolas"/>
              </a:rPr>
              <a:t>    </a:t>
            </a:r>
            <a:r>
              <a:rPr lang="en-US" dirty="0" err="1" smtClean="0">
                <a:latin typeface="Consolas"/>
                <a:cs typeface="Consolas"/>
              </a:rPr>
              <a:t>qualitativeSequence.FormatType</a:t>
            </a:r>
            <a:r>
              <a:rPr lang="en-US" dirty="0">
                <a:latin typeface="Consolas"/>
                <a:cs typeface="Consolas"/>
              </a:rPr>
              <a:t>,</a:t>
            </a:r>
          </a:p>
          <a:p>
            <a:r>
              <a:rPr lang="en-US" dirty="0" smtClean="0">
                <a:latin typeface="Consolas"/>
                <a:cs typeface="Consolas"/>
              </a:rPr>
              <a:t>    </a:t>
            </a:r>
            <a:r>
              <a:rPr lang="en-US" dirty="0" err="1" smtClean="0">
                <a:latin typeface="Consolas"/>
                <a:cs typeface="Consolas"/>
              </a:rPr>
              <a:t>String.Join</a:t>
            </a:r>
            <a:r>
              <a:rPr lang="en-US" dirty="0">
                <a:latin typeface="Consolas"/>
                <a:cs typeface="Consolas"/>
              </a:rPr>
              <a:t>(",", </a:t>
            </a:r>
            <a:r>
              <a:rPr lang="en-US" dirty="0" err="1" smtClean="0">
                <a:solidFill>
                  <a:srgbClr val="FF0000"/>
                </a:solidFill>
                <a:latin typeface="Consolas"/>
                <a:cs typeface="Consolas"/>
              </a:rPr>
              <a:t>qualitativeSequence</a:t>
            </a:r>
            <a:endParaRPr lang="en-US" dirty="0" smtClean="0">
              <a:solidFill>
                <a:srgbClr val="FF0000"/>
              </a:solidFill>
              <a:latin typeface="Consolas"/>
              <a:cs typeface="Consolas"/>
            </a:endParaRPr>
          </a:p>
          <a:p>
            <a:r>
              <a:rPr lang="en-US" dirty="0" smtClean="0">
                <a:solidFill>
                  <a:srgbClr val="FF0000"/>
                </a:solidFill>
                <a:latin typeface="Consolas"/>
                <a:cs typeface="Consolas"/>
              </a:rPr>
              <a:t>      .</a:t>
            </a:r>
            <a:r>
              <a:rPr lang="en-US" dirty="0" err="1" smtClean="0">
                <a:solidFill>
                  <a:srgbClr val="FF0000"/>
                </a:solidFill>
                <a:latin typeface="Consolas"/>
                <a:cs typeface="Consolas"/>
              </a:rPr>
              <a:t>QualityScores</a:t>
            </a:r>
            <a:r>
              <a:rPr lang="en-US" dirty="0" err="1" smtClean="0">
                <a:latin typeface="Consolas"/>
                <a:cs typeface="Consolas"/>
              </a:rPr>
              <a:t>.Select</a:t>
            </a:r>
            <a:r>
              <a:rPr lang="en-US" dirty="0" smtClean="0">
                <a:latin typeface="Consolas"/>
                <a:cs typeface="Consolas"/>
              </a:rPr>
              <a:t>(score =&gt; </a:t>
            </a:r>
            <a:r>
              <a:rPr lang="en-US" dirty="0" err="1" smtClean="0">
                <a:latin typeface="Consolas"/>
                <a:cs typeface="Consolas"/>
              </a:rPr>
              <a:t>score.ToString</a:t>
            </a:r>
            <a:r>
              <a:rPr lang="en-US" dirty="0" smtClean="0">
                <a:latin typeface="Consolas"/>
                <a:cs typeface="Consolas"/>
              </a:rPr>
              <a:t>())));</a:t>
            </a:r>
          </a:p>
          <a:p>
            <a:endParaRPr lang="en-US" dirty="0" smtClean="0">
              <a:latin typeface="Consolas"/>
              <a:cs typeface="Consolas"/>
            </a:endParaRPr>
          </a:p>
          <a:p>
            <a:r>
              <a:rPr lang="en-US" dirty="0" smtClean="0">
                <a:latin typeface="Consolas"/>
                <a:cs typeface="Consolas"/>
              </a:rPr>
              <a:t>byte </a:t>
            </a:r>
            <a:r>
              <a:rPr lang="en-US" dirty="0">
                <a:latin typeface="Consolas"/>
                <a:cs typeface="Consolas"/>
              </a:rPr>
              <a:t>value = </a:t>
            </a:r>
            <a:r>
              <a:rPr lang="en-US" dirty="0" err="1">
                <a:solidFill>
                  <a:srgbClr val="FF0000"/>
                </a:solidFill>
                <a:latin typeface="Consolas"/>
                <a:cs typeface="Consolas"/>
              </a:rPr>
              <a:t>qualitativeSequence.GetQualityScore</a:t>
            </a:r>
            <a:r>
              <a:rPr lang="en-US" dirty="0">
                <a:latin typeface="Consolas"/>
                <a:cs typeface="Consolas"/>
              </a:rPr>
              <a:t>(10);</a:t>
            </a:r>
          </a:p>
          <a:p>
            <a:r>
              <a:rPr lang="en-US" dirty="0" err="1" smtClean="0">
                <a:latin typeface="Consolas"/>
                <a:cs typeface="Consolas"/>
              </a:rPr>
              <a:t>Console.WriteLine</a:t>
            </a:r>
            <a:r>
              <a:rPr lang="en-US" dirty="0">
                <a:latin typeface="Consolas"/>
                <a:cs typeface="Consolas"/>
              </a:rPr>
              <a:t>("Original:{0}, Sanger:{1}", value, </a:t>
            </a:r>
          </a:p>
          <a:p>
            <a:r>
              <a:rPr lang="en-US" dirty="0" err="1" smtClean="0">
                <a:latin typeface="Consolas"/>
                <a:cs typeface="Consolas"/>
              </a:rPr>
              <a:t>QualitativeSequence.ConvertFromIlluminaToSanger</a:t>
            </a:r>
            <a:r>
              <a:rPr lang="en-US" dirty="0">
                <a:latin typeface="Consolas"/>
                <a:cs typeface="Consolas"/>
              </a:rPr>
              <a:t>(value))</a:t>
            </a:r>
            <a:r>
              <a:rPr lang="en-US" dirty="0" smtClean="0">
                <a:latin typeface="Consolas"/>
                <a:cs typeface="Consolas"/>
              </a:rPr>
              <a:t>;</a:t>
            </a:r>
            <a:endParaRPr lang="en-US" dirty="0">
              <a:latin typeface="Consolas"/>
              <a:cs typeface="Consolas"/>
            </a:endParaRPr>
          </a:p>
        </p:txBody>
      </p:sp>
      <p:sp>
        <p:nvSpPr>
          <p:cNvPr id="5" name="Rectangle 4"/>
          <p:cNvSpPr/>
          <p:nvPr/>
        </p:nvSpPr>
        <p:spPr>
          <a:xfrm>
            <a:off x="457200" y="5486400"/>
            <a:ext cx="8229600" cy="923330"/>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r>
              <a:rPr lang="is-IS" dirty="0">
                <a:latin typeface="Consolas"/>
                <a:cs typeface="Consolas"/>
              </a:rPr>
              <a:t>Type: Illumina, Scores: </a:t>
            </a:r>
            <a:r>
              <a:rPr lang="is-IS" dirty="0" smtClean="0">
                <a:latin typeface="Consolas"/>
                <a:cs typeface="Consolas"/>
              </a:rPr>
              <a:t>97,97,97,97,92,98,96,97,96,89,97,96,97,96,96,97,96,97,86</a:t>
            </a:r>
          </a:p>
          <a:p>
            <a:r>
              <a:rPr lang="is-IS" dirty="0" smtClean="0">
                <a:latin typeface="Consolas"/>
                <a:cs typeface="Consolas"/>
              </a:rPr>
              <a:t>Original: 97</a:t>
            </a:r>
            <a:r>
              <a:rPr lang="is-IS" dirty="0">
                <a:latin typeface="Consolas"/>
                <a:cs typeface="Consolas"/>
              </a:rPr>
              <a:t>, Sanger:66</a:t>
            </a:r>
            <a:endParaRPr lang="en-US" dirty="0">
              <a:latin typeface="Consolas"/>
              <a:cs typeface="Consolas"/>
            </a:endParaRPr>
          </a:p>
        </p:txBody>
      </p:sp>
    </p:spTree>
    <p:extLst>
      <p:ext uri="{BB962C8B-B14F-4D97-AF65-F5344CB8AC3E}">
        <p14:creationId xmlns:p14="http://schemas.microsoft.com/office/powerpoint/2010/main" val="1654332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6858000" y="4191000"/>
            <a:ext cx="2133600" cy="205912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Sequence Metadata</a:t>
            </a:r>
            <a:endParaRPr lang="en-US" dirty="0"/>
          </a:p>
        </p:txBody>
      </p:sp>
      <p:sp>
        <p:nvSpPr>
          <p:cNvPr id="3" name="Content Placeholder 2"/>
          <p:cNvSpPr>
            <a:spLocks noGrp="1"/>
          </p:cNvSpPr>
          <p:nvPr>
            <p:ph idx="1"/>
          </p:nvPr>
        </p:nvSpPr>
        <p:spPr>
          <a:xfrm>
            <a:off x="457200" y="1600200"/>
            <a:ext cx="8229600" cy="2362200"/>
          </a:xfrm>
        </p:spPr>
        <p:txBody>
          <a:bodyPr/>
          <a:lstStyle/>
          <a:p>
            <a:r>
              <a:rPr lang="en-US" dirty="0" smtClean="0"/>
              <a:t>Sequence often has additional </a:t>
            </a:r>
            <a:r>
              <a:rPr lang="en-US" i="1" dirty="0" smtClean="0"/>
              <a:t>metadata</a:t>
            </a:r>
            <a:r>
              <a:rPr lang="en-US" dirty="0" smtClean="0"/>
              <a:t> associated with it</a:t>
            </a:r>
          </a:p>
          <a:p>
            <a:pPr lvl="1"/>
            <a:r>
              <a:rPr lang="en-US" dirty="0" smtClean="0"/>
              <a:t>basic sequence information used for identification</a:t>
            </a:r>
          </a:p>
          <a:p>
            <a:pPr lvl="1"/>
            <a:r>
              <a:rPr lang="en-US" dirty="0" smtClean="0"/>
              <a:t>custom information specific to format and/or sequence</a:t>
            </a:r>
          </a:p>
          <a:p>
            <a:pPr lvl="1"/>
            <a:r>
              <a:rPr lang="en-US" dirty="0" smtClean="0"/>
              <a:t>metadata is always writeable</a:t>
            </a:r>
          </a:p>
          <a:p>
            <a:r>
              <a:rPr lang="en-US" dirty="0" smtClean="0"/>
              <a:t>Parser is responsible for populating metadata from data source</a:t>
            </a:r>
          </a:p>
          <a:p>
            <a:pPr lvl="1"/>
            <a:r>
              <a:rPr lang="en-US" dirty="0" smtClean="0"/>
              <a:t>or application can add it later</a:t>
            </a:r>
          </a:p>
          <a:p>
            <a:pPr lvl="1"/>
            <a:endParaRPr lang="en-US" dirty="0"/>
          </a:p>
        </p:txBody>
      </p:sp>
      <p:grpSp>
        <p:nvGrpSpPr>
          <p:cNvPr id="4" name="Group 3"/>
          <p:cNvGrpSpPr/>
          <p:nvPr/>
        </p:nvGrpSpPr>
        <p:grpSpPr>
          <a:xfrm>
            <a:off x="6858000" y="4191000"/>
            <a:ext cx="2057400" cy="1505129"/>
            <a:chOff x="6858000" y="4191000"/>
            <a:chExt cx="2057400" cy="1505129"/>
          </a:xfrm>
        </p:grpSpPr>
        <p:sp>
          <p:nvSpPr>
            <p:cNvPr id="14" name="TextBox 13"/>
            <p:cNvSpPr txBox="1"/>
            <p:nvPr/>
          </p:nvSpPr>
          <p:spPr>
            <a:xfrm>
              <a:off x="7010400" y="4495800"/>
              <a:ext cx="1905000" cy="1200329"/>
            </a:xfrm>
            <a:prstGeom prst="rect">
              <a:avLst/>
            </a:prstGeom>
            <a:noFill/>
          </p:spPr>
          <p:txBody>
            <a:bodyPr wrap="square" rtlCol="0">
              <a:spAutoFit/>
            </a:bodyPr>
            <a:lstStyle/>
            <a:p>
              <a:r>
                <a:rPr lang="en-US" b="1" dirty="0" err="1" smtClean="0">
                  <a:solidFill>
                    <a:schemeClr val="bg1"/>
                  </a:solidFill>
                  <a:latin typeface="Consolas" pitchFamily="49" charset="0"/>
                  <a:cs typeface="Consolas" pitchFamily="49" charset="0"/>
                </a:rPr>
                <a:t>GenBank</a:t>
              </a:r>
              <a:r>
                <a:rPr lang="en-US" b="1" dirty="0" smtClean="0">
                  <a:solidFill>
                    <a:schemeClr val="bg1"/>
                  </a:solidFill>
                  <a:latin typeface="Consolas" pitchFamily="49" charset="0"/>
                  <a:cs typeface="Consolas" pitchFamily="49" charset="0"/>
                </a:rPr>
                <a:t> data</a:t>
              </a:r>
            </a:p>
            <a:p>
              <a:r>
                <a:rPr lang="en-US" b="1" dirty="0" smtClean="0">
                  <a:solidFill>
                    <a:schemeClr val="bg1"/>
                  </a:solidFill>
                  <a:latin typeface="Consolas" pitchFamily="49" charset="0"/>
                  <a:cs typeface="Consolas" pitchFamily="49" charset="0"/>
                </a:rPr>
                <a:t>Taxonomy</a:t>
              </a:r>
            </a:p>
            <a:p>
              <a:r>
                <a:rPr lang="en-US" b="1" dirty="0" smtClean="0">
                  <a:solidFill>
                    <a:schemeClr val="bg1"/>
                  </a:solidFill>
                  <a:latin typeface="Consolas" pitchFamily="49" charset="0"/>
                  <a:cs typeface="Consolas" pitchFamily="49" charset="0"/>
                </a:rPr>
                <a:t>Documentation</a:t>
              </a:r>
            </a:p>
            <a:p>
              <a:r>
                <a:rPr lang="en-US" b="1" dirty="0" smtClean="0">
                  <a:solidFill>
                    <a:schemeClr val="bg1"/>
                  </a:solidFill>
                  <a:latin typeface="Consolas" pitchFamily="49" charset="0"/>
                  <a:cs typeface="Consolas" pitchFamily="49" charset="0"/>
                </a:rPr>
                <a:t>...</a:t>
              </a:r>
              <a:endParaRPr lang="en-US" b="1" dirty="0">
                <a:solidFill>
                  <a:schemeClr val="bg1"/>
                </a:solidFill>
                <a:latin typeface="Consolas" pitchFamily="49" charset="0"/>
                <a:cs typeface="Consolas" pitchFamily="49" charset="0"/>
              </a:endParaRPr>
            </a:p>
          </p:txBody>
        </p:sp>
        <p:sp>
          <p:nvSpPr>
            <p:cNvPr id="15" name="TextBox 14"/>
            <p:cNvSpPr txBox="1"/>
            <p:nvPr/>
          </p:nvSpPr>
          <p:spPr>
            <a:xfrm>
              <a:off x="6858000" y="4191000"/>
              <a:ext cx="1524000" cy="369332"/>
            </a:xfrm>
            <a:prstGeom prst="rect">
              <a:avLst/>
            </a:prstGeom>
            <a:noFill/>
          </p:spPr>
          <p:txBody>
            <a:bodyPr wrap="square" rtlCol="0">
              <a:spAutoFit/>
            </a:bodyPr>
            <a:lstStyle/>
            <a:p>
              <a:r>
                <a:rPr lang="en-US" b="1" dirty="0" smtClean="0">
                  <a:solidFill>
                    <a:srgbClr val="002060"/>
                  </a:solidFill>
                  <a:latin typeface="Arial" pitchFamily="34" charset="0"/>
                  <a:cs typeface="Arial" pitchFamily="34" charset="0"/>
                </a:rPr>
                <a:t>Metadata</a:t>
              </a:r>
              <a:endParaRPr lang="en-US" b="1" dirty="0">
                <a:solidFill>
                  <a:srgbClr val="002060"/>
                </a:solidFill>
                <a:latin typeface="Arial" pitchFamily="34" charset="0"/>
                <a:cs typeface="Arial" pitchFamily="34" charset="0"/>
              </a:endParaRPr>
            </a:p>
          </p:txBody>
        </p:sp>
      </p:grpSp>
      <p:cxnSp>
        <p:nvCxnSpPr>
          <p:cNvPr id="22" name="Straight Connector 21"/>
          <p:cNvCxnSpPr/>
          <p:nvPr/>
        </p:nvCxnSpPr>
        <p:spPr>
          <a:xfrm>
            <a:off x="6629400" y="4858364"/>
            <a:ext cx="228600" cy="0"/>
          </a:xfrm>
          <a:prstGeom prst="line">
            <a:avLst/>
          </a:prstGeom>
        </p:spPr>
        <p:style>
          <a:lnRef idx="3">
            <a:schemeClr val="dk1"/>
          </a:lnRef>
          <a:fillRef idx="0">
            <a:schemeClr val="dk1"/>
          </a:fillRef>
          <a:effectRef idx="2">
            <a:schemeClr val="dk1"/>
          </a:effectRef>
          <a:fontRef idx="minor">
            <a:schemeClr val="tx1"/>
          </a:fontRef>
        </p:style>
      </p:cxnSp>
      <p:sp>
        <p:nvSpPr>
          <p:cNvPr id="18" name="Rectangle 17"/>
          <p:cNvSpPr/>
          <p:nvPr/>
        </p:nvSpPr>
        <p:spPr>
          <a:xfrm>
            <a:off x="381000" y="4515464"/>
            <a:ext cx="6248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33400" y="4591664"/>
            <a:ext cx="6096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smtClean="0">
                <a:latin typeface="Consolas" pitchFamily="49" charset="0"/>
                <a:cs typeface="Consolas" pitchFamily="49" charset="0"/>
              </a:rPr>
              <a:t>65</a:t>
            </a:r>
            <a:endParaRPr lang="en-US" b="1" dirty="0">
              <a:latin typeface="Consolas" pitchFamily="49" charset="0"/>
              <a:cs typeface="Consolas" pitchFamily="49" charset="0"/>
            </a:endParaRPr>
          </a:p>
        </p:txBody>
      </p:sp>
      <p:sp>
        <p:nvSpPr>
          <p:cNvPr id="21" name="Rectangle 20"/>
          <p:cNvSpPr/>
          <p:nvPr/>
        </p:nvSpPr>
        <p:spPr>
          <a:xfrm>
            <a:off x="1219200" y="4591664"/>
            <a:ext cx="6096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smtClean="0">
                <a:latin typeface="Consolas" pitchFamily="49" charset="0"/>
                <a:cs typeface="Consolas" pitchFamily="49" charset="0"/>
              </a:rPr>
              <a:t>71</a:t>
            </a:r>
            <a:endParaRPr lang="en-US" sz="2400" b="1" dirty="0">
              <a:latin typeface="Consolas" pitchFamily="49" charset="0"/>
              <a:cs typeface="Consolas" pitchFamily="49" charset="0"/>
            </a:endParaRPr>
          </a:p>
        </p:txBody>
      </p:sp>
      <p:sp>
        <p:nvSpPr>
          <p:cNvPr id="24" name="Rectangle 23"/>
          <p:cNvSpPr/>
          <p:nvPr/>
        </p:nvSpPr>
        <p:spPr>
          <a:xfrm>
            <a:off x="1905000" y="4591664"/>
            <a:ext cx="6096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smtClean="0">
                <a:latin typeface="Consolas" pitchFamily="49" charset="0"/>
                <a:cs typeface="Consolas" pitchFamily="49" charset="0"/>
              </a:rPr>
              <a:t>84</a:t>
            </a:r>
            <a:endParaRPr lang="en-US" sz="2400" b="1" dirty="0">
              <a:latin typeface="Consolas" pitchFamily="49" charset="0"/>
              <a:cs typeface="Consolas" pitchFamily="49" charset="0"/>
            </a:endParaRPr>
          </a:p>
        </p:txBody>
      </p:sp>
      <p:sp>
        <p:nvSpPr>
          <p:cNvPr id="25" name="Rectangle 24"/>
          <p:cNvSpPr/>
          <p:nvPr/>
        </p:nvSpPr>
        <p:spPr>
          <a:xfrm>
            <a:off x="2590800" y="4591664"/>
            <a:ext cx="6096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smtClean="0">
                <a:latin typeface="Consolas" pitchFamily="49" charset="0"/>
                <a:cs typeface="Consolas" pitchFamily="49" charset="0"/>
              </a:rPr>
              <a:t>67</a:t>
            </a:r>
            <a:endParaRPr lang="en-US" sz="2400" b="1" dirty="0">
              <a:latin typeface="Consolas" pitchFamily="49" charset="0"/>
              <a:cs typeface="Consolas" pitchFamily="49" charset="0"/>
            </a:endParaRPr>
          </a:p>
        </p:txBody>
      </p:sp>
      <p:sp>
        <p:nvSpPr>
          <p:cNvPr id="26" name="Rectangle 25"/>
          <p:cNvSpPr/>
          <p:nvPr/>
        </p:nvSpPr>
        <p:spPr>
          <a:xfrm>
            <a:off x="3276600" y="4591664"/>
            <a:ext cx="6096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smtClean="0">
                <a:latin typeface="Consolas" pitchFamily="49" charset="0"/>
                <a:cs typeface="Consolas" pitchFamily="49" charset="0"/>
              </a:rPr>
              <a:t>45</a:t>
            </a:r>
            <a:endParaRPr lang="en-US" sz="2400" b="1" dirty="0">
              <a:latin typeface="Consolas" pitchFamily="49" charset="0"/>
              <a:cs typeface="Consolas" pitchFamily="49" charset="0"/>
            </a:endParaRPr>
          </a:p>
        </p:txBody>
      </p:sp>
      <p:sp>
        <p:nvSpPr>
          <p:cNvPr id="27" name="Rectangle 26"/>
          <p:cNvSpPr/>
          <p:nvPr/>
        </p:nvSpPr>
        <p:spPr>
          <a:xfrm>
            <a:off x="5562600" y="4591664"/>
            <a:ext cx="6096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smtClean="0">
                <a:latin typeface="Consolas" pitchFamily="49" charset="0"/>
                <a:cs typeface="Consolas" pitchFamily="49" charset="0"/>
              </a:rPr>
              <a:t>45</a:t>
            </a:r>
            <a:endParaRPr lang="en-US" sz="2400" b="1" dirty="0">
              <a:latin typeface="Consolas" pitchFamily="49" charset="0"/>
              <a:cs typeface="Consolas" pitchFamily="49" charset="0"/>
            </a:endParaRPr>
          </a:p>
        </p:txBody>
      </p:sp>
      <p:sp>
        <p:nvSpPr>
          <p:cNvPr id="28" name="TextBox 27"/>
          <p:cNvSpPr txBox="1"/>
          <p:nvPr/>
        </p:nvSpPr>
        <p:spPr>
          <a:xfrm>
            <a:off x="4191000" y="4667864"/>
            <a:ext cx="1447800" cy="461665"/>
          </a:xfrm>
          <a:prstGeom prst="rect">
            <a:avLst/>
          </a:prstGeom>
          <a:noFill/>
        </p:spPr>
        <p:txBody>
          <a:bodyPr wrap="square" rtlCol="0">
            <a:spAutoFit/>
          </a:bodyPr>
          <a:lstStyle/>
          <a:p>
            <a:r>
              <a:rPr lang="en-US" sz="2400" b="1" dirty="0" smtClean="0">
                <a:solidFill>
                  <a:schemeClr val="bg1"/>
                </a:solidFill>
                <a:latin typeface="Consolas" pitchFamily="49" charset="0"/>
                <a:cs typeface="Consolas" pitchFamily="49" charset="0"/>
              </a:rPr>
              <a:t>. . . .</a:t>
            </a:r>
            <a:endParaRPr lang="en-US" sz="2400" b="1" dirty="0">
              <a:solidFill>
                <a:schemeClr val="bg1"/>
              </a:solidFill>
              <a:latin typeface="Consolas" pitchFamily="49" charset="0"/>
              <a:cs typeface="Consolas" pitchFamily="49" charset="0"/>
            </a:endParaRPr>
          </a:p>
        </p:txBody>
      </p:sp>
      <p:sp>
        <p:nvSpPr>
          <p:cNvPr id="30" name="TextBox 29"/>
          <p:cNvSpPr txBox="1"/>
          <p:nvPr/>
        </p:nvSpPr>
        <p:spPr>
          <a:xfrm>
            <a:off x="6934200" y="5711310"/>
            <a:ext cx="1981200" cy="369332"/>
          </a:xfrm>
          <a:prstGeom prst="rect">
            <a:avLst/>
          </a:prstGeom>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t>(examples)</a:t>
            </a:r>
            <a:endParaRPr lang="en-US" dirty="0"/>
          </a:p>
        </p:txBody>
      </p:sp>
    </p:spTree>
    <p:extLst>
      <p:ext uri="{BB962C8B-B14F-4D97-AF65-F5344CB8AC3E}">
        <p14:creationId xmlns:p14="http://schemas.microsoft.com/office/powerpoint/2010/main" val="2898889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Metadata</a:t>
            </a:r>
            <a:endParaRPr lang="en-US" dirty="0"/>
          </a:p>
        </p:txBody>
      </p:sp>
      <p:sp>
        <p:nvSpPr>
          <p:cNvPr id="3" name="Content Placeholder 2"/>
          <p:cNvSpPr>
            <a:spLocks noGrp="1"/>
          </p:cNvSpPr>
          <p:nvPr>
            <p:ph idx="1"/>
          </p:nvPr>
        </p:nvSpPr>
        <p:spPr>
          <a:xfrm>
            <a:off x="457200" y="1600200"/>
            <a:ext cx="8229600" cy="1676400"/>
          </a:xfrm>
        </p:spPr>
        <p:txBody>
          <a:bodyPr/>
          <a:lstStyle/>
          <a:p>
            <a:r>
              <a:rPr lang="en-US" dirty="0" smtClean="0"/>
              <a:t>Custom structured metadata is stored in </a:t>
            </a:r>
            <a:r>
              <a:rPr lang="en-US" dirty="0" smtClean="0">
                <a:latin typeface="Consolas" pitchFamily="49" charset="0"/>
                <a:cs typeface="Consolas" pitchFamily="49" charset="0"/>
              </a:rPr>
              <a:t>Metadata</a:t>
            </a:r>
            <a:r>
              <a:rPr lang="en-US" dirty="0" smtClean="0"/>
              <a:t> dictionary</a:t>
            </a:r>
          </a:p>
          <a:p>
            <a:pPr lvl="1"/>
            <a:r>
              <a:rPr lang="en-US" dirty="0" smtClean="0">
                <a:solidFill>
                  <a:srgbClr val="0070C0"/>
                </a:solidFill>
              </a:rPr>
              <a:t>keyed</a:t>
            </a:r>
            <a:r>
              <a:rPr lang="en-US" dirty="0" smtClean="0"/>
              <a:t> by string, returns object (</a:t>
            </a:r>
            <a:r>
              <a:rPr lang="en-US" b="1" dirty="0" smtClean="0">
                <a:latin typeface="Consolas" pitchFamily="49" charset="0"/>
                <a:cs typeface="Consolas" pitchFamily="49" charset="0"/>
              </a:rPr>
              <a:t>Dictionary&lt;</a:t>
            </a:r>
            <a:r>
              <a:rPr lang="en-US" b="1" dirty="0" err="1" smtClean="0">
                <a:latin typeface="Consolas" pitchFamily="49" charset="0"/>
                <a:cs typeface="Consolas" pitchFamily="49" charset="0"/>
              </a:rPr>
              <a:t>string,object</a:t>
            </a:r>
            <a:r>
              <a:rPr lang="en-US" b="1" dirty="0" smtClean="0">
                <a:latin typeface="Consolas" pitchFamily="49" charset="0"/>
                <a:cs typeface="Consolas" pitchFamily="49" charset="0"/>
              </a:rPr>
              <a:t>&gt;</a:t>
            </a:r>
            <a:r>
              <a:rPr lang="en-US" dirty="0" smtClean="0"/>
              <a:t>)</a:t>
            </a:r>
          </a:p>
          <a:p>
            <a:pPr lvl="1"/>
            <a:r>
              <a:rPr lang="en-US" dirty="0" smtClean="0"/>
              <a:t>can be used by parsers/formatters to store information</a:t>
            </a:r>
          </a:p>
          <a:p>
            <a:pPr lvl="1"/>
            <a:r>
              <a:rPr lang="en-US" dirty="0" smtClean="0"/>
              <a:t>can also be used by consumers to store custom data</a:t>
            </a:r>
            <a:endParaRPr lang="en-US" dirty="0"/>
          </a:p>
        </p:txBody>
      </p:sp>
      <p:sp>
        <p:nvSpPr>
          <p:cNvPr id="4" name="TextBox 3"/>
          <p:cNvSpPr txBox="1"/>
          <p:nvPr/>
        </p:nvSpPr>
        <p:spPr>
          <a:xfrm>
            <a:off x="533400" y="3836075"/>
            <a:ext cx="8229600"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class </a:t>
            </a:r>
            <a:r>
              <a:rPr lang="en-US" dirty="0" err="1" smtClean="0">
                <a:latin typeface="Consolas" pitchFamily="49" charset="0"/>
                <a:cs typeface="Consolas" pitchFamily="49" charset="0"/>
              </a:rPr>
              <a:t>TaxonomyData</a:t>
            </a:r>
            <a:r>
              <a:rPr lang="en-US" dirty="0" smtClean="0">
                <a:latin typeface="Consolas" pitchFamily="49" charset="0"/>
                <a:cs typeface="Consolas" pitchFamily="49" charset="0"/>
              </a:rPr>
              <a:t> { … }</a:t>
            </a:r>
          </a:p>
          <a:p>
            <a:endParaRPr lang="en-US" dirty="0" smtClean="0">
              <a:latin typeface="Consolas" pitchFamily="49" charset="0"/>
              <a:cs typeface="Consolas" pitchFamily="49" charset="0"/>
            </a:endParaRPr>
          </a:p>
          <a:p>
            <a:r>
              <a:rPr lang="en-US" dirty="0" err="1" smtClean="0">
                <a:latin typeface="Consolas" pitchFamily="49" charset="0"/>
                <a:cs typeface="Consolas" pitchFamily="49" charset="0"/>
              </a:rPr>
              <a:t>TaxonomyData</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taxData</a:t>
            </a:r>
            <a:r>
              <a:rPr lang="en-US" dirty="0" smtClean="0">
                <a:latin typeface="Consolas" pitchFamily="49" charset="0"/>
                <a:cs typeface="Consolas" pitchFamily="49" charset="0"/>
              </a:rPr>
              <a:t> = new </a:t>
            </a:r>
            <a:r>
              <a:rPr lang="en-US" dirty="0" err="1" smtClean="0">
                <a:latin typeface="Consolas" pitchFamily="49" charset="0"/>
                <a:cs typeface="Consolas" pitchFamily="49" charset="0"/>
              </a:rPr>
              <a:t>TaxonomyData</a:t>
            </a:r>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err="1" smtClean="0">
                <a:latin typeface="Consolas" pitchFamily="49" charset="0"/>
                <a:cs typeface="Consolas" pitchFamily="49" charset="0"/>
              </a:rPr>
              <a:t>sequence.Metadata</a:t>
            </a:r>
            <a:r>
              <a:rPr lang="en-US" dirty="0" smtClean="0">
                <a:latin typeface="Consolas" pitchFamily="49" charset="0"/>
                <a:cs typeface="Consolas" pitchFamily="49" charset="0"/>
              </a:rPr>
              <a:t>[</a:t>
            </a:r>
            <a:r>
              <a:rPr lang="en-US" dirty="0" smtClean="0">
                <a:solidFill>
                  <a:srgbClr val="0070C0"/>
                </a:solidFill>
                <a:latin typeface="Consolas" pitchFamily="49" charset="0"/>
                <a:cs typeface="Consolas" pitchFamily="49" charset="0"/>
              </a:rPr>
              <a:t>“</a:t>
            </a:r>
            <a:r>
              <a:rPr lang="en-US" dirty="0" err="1" smtClean="0">
                <a:solidFill>
                  <a:srgbClr val="0070C0"/>
                </a:solidFill>
                <a:latin typeface="Consolas" pitchFamily="49" charset="0"/>
                <a:cs typeface="Consolas" pitchFamily="49" charset="0"/>
              </a:rPr>
              <a:t>TaxonomyData</a:t>
            </a:r>
            <a:r>
              <a:rPr lang="en-US" dirty="0" smtClean="0">
                <a:solidFill>
                  <a:srgbClr val="0070C0"/>
                </a:solidFill>
                <a:latin typeface="Consolas" pitchFamily="49" charset="0"/>
                <a:cs typeface="Consolas" pitchFamily="49" charset="0"/>
              </a:rPr>
              <a:t>”</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taxData</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a:t>
            </a:r>
          </a:p>
          <a:p>
            <a:endParaRPr lang="en-US" dirty="0">
              <a:latin typeface="Consolas" pitchFamily="49" charset="0"/>
              <a:cs typeface="Consolas" pitchFamily="49" charset="0"/>
            </a:endParaRPr>
          </a:p>
          <a:p>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taxData</a:t>
            </a:r>
            <a:r>
              <a:rPr lang="en-US" dirty="0" smtClean="0">
                <a:latin typeface="Consolas" pitchFamily="49" charset="0"/>
                <a:cs typeface="Consolas" pitchFamily="49" charset="0"/>
              </a:rPr>
              <a:t> = </a:t>
            </a:r>
            <a:r>
              <a:rPr lang="en-US" dirty="0" smtClean="0">
                <a:solidFill>
                  <a:srgbClr val="FF0000"/>
                </a:solidFill>
                <a:latin typeface="Consolas" pitchFamily="49" charset="0"/>
                <a:cs typeface="Consolas" pitchFamily="49" charset="0"/>
              </a:rPr>
              <a:t>(</a:t>
            </a:r>
            <a:r>
              <a:rPr lang="en-US" dirty="0" err="1" smtClean="0">
                <a:solidFill>
                  <a:srgbClr val="FF0000"/>
                </a:solidFill>
                <a:latin typeface="Consolas" pitchFamily="49" charset="0"/>
                <a:cs typeface="Consolas" pitchFamily="49" charset="0"/>
              </a:rPr>
              <a:t>TaxonomyData</a:t>
            </a:r>
            <a:r>
              <a:rPr lang="en-US" dirty="0" smtClean="0">
                <a:solidFill>
                  <a:srgbClr val="FF0000"/>
                </a:solidFill>
                <a:latin typeface="Consolas" pitchFamily="49" charset="0"/>
                <a:cs typeface="Consolas" pitchFamily="49" charset="0"/>
              </a:rPr>
              <a:t>)</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sequence.Metadata</a:t>
            </a:r>
            <a:r>
              <a:rPr lang="en-US" dirty="0" smtClean="0">
                <a:latin typeface="Consolas" pitchFamily="49" charset="0"/>
                <a:cs typeface="Consolas" pitchFamily="49" charset="0"/>
              </a:rPr>
              <a:t>[</a:t>
            </a:r>
            <a:r>
              <a:rPr lang="en-US" dirty="0" smtClean="0">
                <a:solidFill>
                  <a:srgbClr val="0070C0"/>
                </a:solidFill>
                <a:latin typeface="Consolas" pitchFamily="49" charset="0"/>
                <a:cs typeface="Consolas" pitchFamily="49" charset="0"/>
              </a:rPr>
              <a:t>“</a:t>
            </a:r>
            <a:r>
              <a:rPr lang="en-US" dirty="0" err="1" smtClean="0">
                <a:solidFill>
                  <a:srgbClr val="0070C0"/>
                </a:solidFill>
                <a:latin typeface="Consolas" pitchFamily="49" charset="0"/>
                <a:cs typeface="Consolas" pitchFamily="49" charset="0"/>
              </a:rPr>
              <a:t>TaxonomyData</a:t>
            </a:r>
            <a:r>
              <a:rPr lang="en-US" dirty="0" smtClean="0">
                <a:solidFill>
                  <a:srgbClr val="0070C0"/>
                </a:solidFill>
                <a:latin typeface="Consolas" pitchFamily="49" charset="0"/>
                <a:cs typeface="Consolas" pitchFamily="49" charset="0"/>
              </a:rPr>
              <a:t>”</a:t>
            </a: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5" name="TextBox 4"/>
          <p:cNvSpPr txBox="1"/>
          <p:nvPr/>
        </p:nvSpPr>
        <p:spPr>
          <a:xfrm>
            <a:off x="533400" y="3352800"/>
            <a:ext cx="8229600" cy="369332"/>
          </a:xfrm>
          <a:prstGeom prst="rect">
            <a:avLst/>
          </a:prstGeom>
          <a:noFill/>
        </p:spPr>
        <p:txBody>
          <a:bodyPr wrap="square" rtlCol="0">
            <a:spAutoFit/>
          </a:bodyPr>
          <a:lstStyle/>
          <a:p>
            <a:r>
              <a:rPr lang="en-US" dirty="0" smtClean="0">
                <a:latin typeface="Arial" pitchFamily="34" charset="0"/>
                <a:cs typeface="Arial" pitchFamily="34" charset="0"/>
              </a:rPr>
              <a:t>same </a:t>
            </a:r>
            <a:r>
              <a:rPr lang="en-US" b="1" dirty="0" smtClean="0">
                <a:solidFill>
                  <a:srgbClr val="0070C0"/>
                </a:solidFill>
                <a:latin typeface="Arial" pitchFamily="34" charset="0"/>
                <a:cs typeface="Arial" pitchFamily="34" charset="0"/>
              </a:rPr>
              <a:t>key</a:t>
            </a:r>
            <a:r>
              <a:rPr lang="en-US" dirty="0" smtClean="0">
                <a:latin typeface="Arial" pitchFamily="34" charset="0"/>
                <a:cs typeface="Arial" pitchFamily="34" charset="0"/>
              </a:rPr>
              <a:t> is used to store and retrieve data</a:t>
            </a:r>
            <a:endParaRPr lang="en-US" dirty="0">
              <a:latin typeface="Arial" pitchFamily="34" charset="0"/>
              <a:cs typeface="Arial" pitchFamily="34" charset="0"/>
            </a:endParaRPr>
          </a:p>
        </p:txBody>
      </p:sp>
      <p:sp>
        <p:nvSpPr>
          <p:cNvPr id="6" name="TextBox 5"/>
          <p:cNvSpPr txBox="1"/>
          <p:nvPr/>
        </p:nvSpPr>
        <p:spPr>
          <a:xfrm>
            <a:off x="533400" y="5990320"/>
            <a:ext cx="6400800" cy="369332"/>
          </a:xfrm>
          <a:prstGeom prst="rect">
            <a:avLst/>
          </a:prstGeom>
          <a:noFill/>
        </p:spPr>
        <p:txBody>
          <a:bodyPr wrap="square" rtlCol="0">
            <a:spAutoFit/>
          </a:bodyPr>
          <a:lstStyle/>
          <a:p>
            <a:r>
              <a:rPr lang="en-US" dirty="0" smtClean="0">
                <a:latin typeface="Arial" pitchFamily="34" charset="0"/>
                <a:cs typeface="Arial" pitchFamily="34" charset="0"/>
              </a:rPr>
              <a:t>must </a:t>
            </a:r>
            <a:r>
              <a:rPr lang="en-US" b="1" dirty="0" smtClean="0">
                <a:solidFill>
                  <a:srgbClr val="FF0000"/>
                </a:solidFill>
                <a:latin typeface="Arial" pitchFamily="34" charset="0"/>
                <a:cs typeface="Arial" pitchFamily="34" charset="0"/>
              </a:rPr>
              <a:t>cast data</a:t>
            </a:r>
            <a:r>
              <a:rPr lang="en-US" b="1" dirty="0" smtClean="0">
                <a:latin typeface="Arial" pitchFamily="34" charset="0"/>
                <a:cs typeface="Arial" pitchFamily="34" charset="0"/>
              </a:rPr>
              <a:t> </a:t>
            </a:r>
            <a:r>
              <a:rPr lang="en-US" dirty="0" smtClean="0">
                <a:latin typeface="Arial" pitchFamily="34" charset="0"/>
                <a:cs typeface="Arial" pitchFamily="34" charset="0"/>
              </a:rPr>
              <a:t>to retrieve proper type</a:t>
            </a:r>
            <a:endParaRPr lang="en-US" dirty="0">
              <a:latin typeface="Arial" pitchFamily="34" charset="0"/>
              <a:cs typeface="Arial" pitchFamily="34" charset="0"/>
            </a:endParaRPr>
          </a:p>
        </p:txBody>
      </p:sp>
    </p:spTree>
    <p:extLst>
      <p:ext uri="{BB962C8B-B14F-4D97-AF65-F5344CB8AC3E}">
        <p14:creationId xmlns:p14="http://schemas.microsoft.com/office/powerpoint/2010/main" val="4028230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Statistics</a:t>
            </a:r>
            <a:endParaRPr lang="en-US" dirty="0"/>
          </a:p>
        </p:txBody>
      </p:sp>
      <p:sp>
        <p:nvSpPr>
          <p:cNvPr id="3" name="Content Placeholder 2"/>
          <p:cNvSpPr>
            <a:spLocks noGrp="1"/>
          </p:cNvSpPr>
          <p:nvPr>
            <p:ph idx="1"/>
          </p:nvPr>
        </p:nvSpPr>
        <p:spPr/>
        <p:txBody>
          <a:bodyPr/>
          <a:lstStyle/>
          <a:p>
            <a:r>
              <a:rPr lang="en-US" dirty="0" smtClean="0"/>
              <a:t>Collect statistics from sequence using </a:t>
            </a:r>
            <a:r>
              <a:rPr lang="en-US" dirty="0" err="1" smtClean="0">
                <a:latin typeface="Consolas" pitchFamily="49" charset="0"/>
                <a:cs typeface="Consolas" pitchFamily="49" charset="0"/>
              </a:rPr>
              <a:t>SequenceStatistics</a:t>
            </a:r>
            <a:endParaRPr lang="en-US" dirty="0" smtClean="0">
              <a:latin typeface="Consolas" pitchFamily="49" charset="0"/>
              <a:cs typeface="Consolas" pitchFamily="49" charset="0"/>
            </a:endParaRPr>
          </a:p>
          <a:p>
            <a:pPr lvl="1"/>
            <a:r>
              <a:rPr lang="en-US" dirty="0" smtClean="0"/>
              <a:t>calculates basic occurrence statistics</a:t>
            </a:r>
          </a:p>
          <a:p>
            <a:pPr lvl="1"/>
            <a:r>
              <a:rPr lang="en-US" b="1" dirty="0" err="1" smtClean="0">
                <a:latin typeface="Consolas" pitchFamily="49" charset="0"/>
                <a:cs typeface="Consolas" pitchFamily="49" charset="0"/>
              </a:rPr>
              <a:t>GetCount</a:t>
            </a:r>
            <a:r>
              <a:rPr lang="en-US" dirty="0" smtClean="0"/>
              <a:t> returns total count of specified symbol</a:t>
            </a:r>
          </a:p>
          <a:p>
            <a:pPr lvl="1"/>
            <a:r>
              <a:rPr lang="en-US" b="1" dirty="0" err="1" smtClean="0">
                <a:latin typeface="Consolas" pitchFamily="49" charset="0"/>
                <a:cs typeface="Consolas" pitchFamily="49" charset="0"/>
              </a:rPr>
              <a:t>GetFraction</a:t>
            </a:r>
            <a:r>
              <a:rPr lang="en-US" dirty="0" smtClean="0"/>
              <a:t> returns percentage of specified symbol</a:t>
            </a:r>
          </a:p>
        </p:txBody>
      </p:sp>
      <p:sp>
        <p:nvSpPr>
          <p:cNvPr id="4" name="Rectangle 3"/>
          <p:cNvSpPr/>
          <p:nvPr/>
        </p:nvSpPr>
        <p:spPr>
          <a:xfrm>
            <a:off x="304800" y="3282077"/>
            <a:ext cx="8534400"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a:latin typeface="Consolas" pitchFamily="49" charset="0"/>
                <a:cs typeface="Consolas" pitchFamily="49" charset="0"/>
              </a:rPr>
              <a:t>Sequence </a:t>
            </a:r>
            <a:r>
              <a:rPr lang="en-US" dirty="0" err="1" smtClean="0">
                <a:latin typeface="Consolas" pitchFamily="49" charset="0"/>
                <a:cs typeface="Consolas" pitchFamily="49" charset="0"/>
              </a:rPr>
              <a:t>sequence</a:t>
            </a:r>
            <a:r>
              <a:rPr lang="en-US" dirty="0" smtClean="0">
                <a:latin typeface="Consolas" pitchFamily="49" charset="0"/>
                <a:cs typeface="Consolas" pitchFamily="49" charset="0"/>
              </a:rPr>
              <a:t> </a:t>
            </a:r>
            <a:r>
              <a:rPr lang="en-US" dirty="0">
                <a:latin typeface="Consolas" pitchFamily="49" charset="0"/>
                <a:cs typeface="Consolas" pitchFamily="49" charset="0"/>
              </a:rPr>
              <a:t>= new Sequence(</a:t>
            </a:r>
            <a:r>
              <a:rPr lang="en-US" dirty="0" err="1">
                <a:latin typeface="Consolas" pitchFamily="49" charset="0"/>
                <a:cs typeface="Consolas" pitchFamily="49" charset="0"/>
              </a:rPr>
              <a:t>DnaAlphabet.Instance</a:t>
            </a:r>
            <a:r>
              <a:rPr lang="en-US" dirty="0">
                <a:latin typeface="Consolas" pitchFamily="49" charset="0"/>
                <a:cs typeface="Consolas" pitchFamily="49" charset="0"/>
              </a:rPr>
              <a:t>, </a:t>
            </a:r>
            <a:endParaRPr lang="en-US" dirty="0" smtClean="0">
              <a:latin typeface="Consolas" pitchFamily="49" charset="0"/>
              <a:cs typeface="Consolas" pitchFamily="49"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a:latin typeface="Consolas" pitchFamily="49" charset="0"/>
                <a:cs typeface="Consolas" pitchFamily="49" charset="0"/>
              </a:rPr>
              <a:t>CTGGCCGTCGAC");</a:t>
            </a:r>
          </a:p>
          <a:p>
            <a:endParaRPr lang="en-US" dirty="0" smtClean="0">
              <a:latin typeface="Consolas" pitchFamily="49" charset="0"/>
              <a:cs typeface="Consolas" pitchFamily="49" charset="0"/>
            </a:endParaRPr>
          </a:p>
          <a:p>
            <a:r>
              <a:rPr lang="en-US" dirty="0" err="1" smtClean="0">
                <a:latin typeface="Consolas" pitchFamily="49" charset="0"/>
                <a:cs typeface="Consolas" pitchFamily="49" charset="0"/>
              </a:rPr>
              <a:t>SequenceStatistics</a:t>
            </a:r>
            <a:r>
              <a:rPr lang="en-US" dirty="0" smtClean="0">
                <a:latin typeface="Consolas" pitchFamily="49" charset="0"/>
                <a:cs typeface="Consolas" pitchFamily="49" charset="0"/>
              </a:rPr>
              <a:t> stats = new </a:t>
            </a:r>
            <a:r>
              <a:rPr lang="en-US" dirty="0" err="1" smtClean="0">
                <a:latin typeface="Consolas" pitchFamily="49" charset="0"/>
                <a:cs typeface="Consolas" pitchFamily="49" charset="0"/>
              </a:rPr>
              <a:t>SequenceStatistics</a:t>
            </a:r>
            <a:r>
              <a:rPr lang="en-US" dirty="0" smtClean="0">
                <a:latin typeface="Consolas" pitchFamily="49" charset="0"/>
                <a:cs typeface="Consolas" pitchFamily="49" charset="0"/>
              </a:rPr>
              <a:t>(sequence);</a:t>
            </a:r>
            <a:br>
              <a:rPr lang="en-US" dirty="0" smtClean="0">
                <a:latin typeface="Consolas" pitchFamily="49" charset="0"/>
                <a:cs typeface="Consolas" pitchFamily="49" charset="0"/>
              </a:rPr>
            </a:br>
            <a:endParaRPr lang="en-US" dirty="0" smtClean="0">
              <a:latin typeface="Consolas" pitchFamily="49" charset="0"/>
              <a:cs typeface="Consolas" pitchFamily="49" charset="0"/>
            </a:endParaRPr>
          </a:p>
          <a:p>
            <a:r>
              <a:rPr lang="en-US" dirty="0" err="1" smtClean="0">
                <a:latin typeface="Consolas" pitchFamily="49" charset="0"/>
                <a:cs typeface="Consolas" pitchFamily="49" charset="0"/>
              </a:rPr>
              <a:t>Console.WriteLine</a:t>
            </a:r>
            <a:r>
              <a:rPr lang="en-US" dirty="0" smtClean="0">
                <a:latin typeface="Consolas" pitchFamily="49" charset="0"/>
                <a:cs typeface="Consolas" pitchFamily="49" charset="0"/>
              </a:rPr>
              <a:t>(</a:t>
            </a:r>
            <a:r>
              <a:rPr lang="en-US" dirty="0">
                <a:latin typeface="Consolas" pitchFamily="49" charset="0"/>
                <a:cs typeface="Consolas" pitchFamily="49" charset="0"/>
              </a:rPr>
              <a:t>"</a:t>
            </a:r>
            <a:r>
              <a:rPr lang="en-US" dirty="0" smtClean="0">
                <a:latin typeface="Consolas" pitchFamily="49" charset="0"/>
                <a:cs typeface="Consolas" pitchFamily="49" charset="0"/>
              </a:rPr>
              <a:t>{</a:t>
            </a:r>
            <a:r>
              <a:rPr lang="en-US" dirty="0">
                <a:latin typeface="Consolas" pitchFamily="49" charset="0"/>
                <a:cs typeface="Consolas" pitchFamily="49" charset="0"/>
              </a:rPr>
              <a:t>0} occurrences of </a:t>
            </a:r>
            <a:r>
              <a:rPr lang="en-US" dirty="0" smtClean="0">
                <a:latin typeface="Consolas" pitchFamily="49" charset="0"/>
                <a:cs typeface="Consolas" pitchFamily="49" charset="0"/>
              </a:rPr>
              <a:t>'G'",</a:t>
            </a:r>
            <a:r>
              <a:rPr lang="en-US" dirty="0">
                <a:latin typeface="Consolas" pitchFamily="49" charset="0"/>
                <a:cs typeface="Consolas" pitchFamily="49" charset="0"/>
              </a:rPr>
              <a:t> </a:t>
            </a:r>
            <a:r>
              <a:rPr lang="en-US" dirty="0" err="1" smtClean="0">
                <a:latin typeface="Consolas" pitchFamily="49" charset="0"/>
                <a:cs typeface="Consolas" pitchFamily="49" charset="0"/>
              </a:rPr>
              <a:t>stats.GetCount</a:t>
            </a:r>
            <a:r>
              <a:rPr lang="en-US" dirty="0" smtClean="0">
                <a:latin typeface="Consolas" pitchFamily="49" charset="0"/>
                <a:cs typeface="Consolas" pitchFamily="49" charset="0"/>
              </a:rPr>
              <a:t>('G'));   </a:t>
            </a:r>
          </a:p>
          <a:p>
            <a:r>
              <a:rPr lang="en-US" dirty="0" err="1" smtClean="0">
                <a:latin typeface="Consolas" pitchFamily="49" charset="0"/>
                <a:cs typeface="Consolas" pitchFamily="49" charset="0"/>
              </a:rPr>
              <a:t>Console.WriteLine</a:t>
            </a:r>
            <a:r>
              <a:rPr lang="en-US" dirty="0" smtClean="0">
                <a:latin typeface="Consolas" pitchFamily="49" charset="0"/>
                <a:cs typeface="Consolas" pitchFamily="49" charset="0"/>
              </a:rPr>
              <a:t>("'G' </a:t>
            </a:r>
            <a:r>
              <a:rPr lang="en-US" dirty="0">
                <a:latin typeface="Consolas" pitchFamily="49" charset="0"/>
                <a:cs typeface="Consolas" pitchFamily="49" charset="0"/>
              </a:rPr>
              <a:t>takes up {</a:t>
            </a:r>
            <a:r>
              <a:rPr lang="en-US" dirty="0" smtClean="0">
                <a:latin typeface="Consolas" pitchFamily="49" charset="0"/>
                <a:cs typeface="Consolas" pitchFamily="49" charset="0"/>
              </a:rPr>
              <a:t>0:P} ", </a:t>
            </a:r>
            <a:r>
              <a:rPr lang="en-US" dirty="0" err="1" smtClean="0">
                <a:latin typeface="Consolas" pitchFamily="49" charset="0"/>
                <a:cs typeface="Consolas" pitchFamily="49" charset="0"/>
              </a:rPr>
              <a:t>stats.GetFraction</a:t>
            </a:r>
            <a:r>
              <a:rPr lang="en-US" dirty="0" smtClean="0">
                <a:latin typeface="Consolas" pitchFamily="49" charset="0"/>
                <a:cs typeface="Consolas" pitchFamily="49" charset="0"/>
              </a:rPr>
              <a:t>('G'));</a:t>
            </a:r>
          </a:p>
        </p:txBody>
      </p:sp>
      <p:sp>
        <p:nvSpPr>
          <p:cNvPr id="5" name="Rectangle 4"/>
          <p:cNvSpPr/>
          <p:nvPr/>
        </p:nvSpPr>
        <p:spPr>
          <a:xfrm>
            <a:off x="4084320" y="5562600"/>
            <a:ext cx="4572000"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a:spAutoFit/>
          </a:bodyPr>
          <a:lstStyle/>
          <a:p>
            <a:r>
              <a:rPr lang="en-US" dirty="0"/>
              <a:t>4 occurrences of 'G'</a:t>
            </a:r>
          </a:p>
          <a:p>
            <a:r>
              <a:rPr lang="en-US" dirty="0"/>
              <a:t>'G' takes up 33.33 </a:t>
            </a:r>
            <a:r>
              <a:rPr lang="en-US" dirty="0" smtClean="0"/>
              <a:t>%</a:t>
            </a:r>
            <a:endParaRPr lang="en-US" dirty="0"/>
          </a:p>
        </p:txBody>
      </p:sp>
    </p:spTree>
    <p:extLst>
      <p:ext uri="{BB962C8B-B14F-4D97-AF65-F5344CB8AC3E}">
        <p14:creationId xmlns:p14="http://schemas.microsoft.com/office/powerpoint/2010/main" val="2872414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sparse sequences</a:t>
            </a:r>
            <a:endParaRPr lang="en-US" dirty="0"/>
          </a:p>
        </p:txBody>
      </p:sp>
      <p:sp>
        <p:nvSpPr>
          <p:cNvPr id="3" name="Content Placeholder 2"/>
          <p:cNvSpPr>
            <a:spLocks noGrp="1"/>
          </p:cNvSpPr>
          <p:nvPr>
            <p:ph idx="1"/>
          </p:nvPr>
        </p:nvSpPr>
        <p:spPr>
          <a:xfrm>
            <a:off x="457200" y="1600200"/>
            <a:ext cx="8229600" cy="2133600"/>
          </a:xfrm>
        </p:spPr>
        <p:txBody>
          <a:bodyPr/>
          <a:lstStyle/>
          <a:p>
            <a:r>
              <a:rPr lang="en-US" dirty="0" smtClean="0"/>
              <a:t>Sometimes not all the sequence data is available at once</a:t>
            </a:r>
          </a:p>
          <a:p>
            <a:pPr lvl="1"/>
            <a:r>
              <a:rPr lang="en-US" dirty="0" smtClean="0"/>
              <a:t>might be building it piece-by-piece</a:t>
            </a:r>
          </a:p>
          <a:p>
            <a:pPr lvl="1"/>
            <a:r>
              <a:rPr lang="en-US" dirty="0" smtClean="0"/>
              <a:t>large “gaps” in the data make it inefficient to use </a:t>
            </a:r>
            <a:r>
              <a:rPr lang="en-US" b="1" dirty="0" smtClean="0">
                <a:latin typeface="Consolas" pitchFamily="49" charset="0"/>
                <a:cs typeface="Consolas" pitchFamily="49" charset="0"/>
              </a:rPr>
              <a:t>Sequence</a:t>
            </a:r>
          </a:p>
          <a:p>
            <a:r>
              <a:rPr lang="en-US" dirty="0" err="1" smtClean="0">
                <a:latin typeface="Consolas" pitchFamily="49" charset="0"/>
                <a:cs typeface="Consolas" pitchFamily="49" charset="0"/>
              </a:rPr>
              <a:t>SparseSequence</a:t>
            </a:r>
            <a:r>
              <a:rPr lang="en-US" dirty="0" smtClean="0">
                <a:latin typeface="Consolas" pitchFamily="49" charset="0"/>
                <a:cs typeface="Consolas" pitchFamily="49" charset="0"/>
              </a:rPr>
              <a:t> </a:t>
            </a:r>
            <a:r>
              <a:rPr lang="en-US" dirty="0" smtClean="0"/>
              <a:t>supports discontinuous sequences</a:t>
            </a:r>
          </a:p>
          <a:p>
            <a:pPr lvl="1"/>
            <a:r>
              <a:rPr lang="en-US" dirty="0" smtClean="0"/>
              <a:t>tracks each item with logical index</a:t>
            </a:r>
          </a:p>
        </p:txBody>
      </p:sp>
      <p:sp>
        <p:nvSpPr>
          <p:cNvPr id="6" name="TextBox 5"/>
          <p:cNvSpPr txBox="1"/>
          <p:nvPr/>
        </p:nvSpPr>
        <p:spPr>
          <a:xfrm>
            <a:off x="1371600" y="4205645"/>
            <a:ext cx="304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7" name="TextBox 6"/>
          <p:cNvSpPr txBox="1"/>
          <p:nvPr/>
        </p:nvSpPr>
        <p:spPr>
          <a:xfrm>
            <a:off x="1653540" y="4205645"/>
            <a:ext cx="304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8" name="TextBox 7"/>
          <p:cNvSpPr txBox="1"/>
          <p:nvPr/>
        </p:nvSpPr>
        <p:spPr>
          <a:xfrm>
            <a:off x="1958340" y="4205645"/>
            <a:ext cx="304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10" name="TextBox 9"/>
          <p:cNvSpPr txBox="1"/>
          <p:nvPr/>
        </p:nvSpPr>
        <p:spPr>
          <a:xfrm>
            <a:off x="2567940" y="4205645"/>
            <a:ext cx="304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11" name="TextBox 10"/>
          <p:cNvSpPr txBox="1"/>
          <p:nvPr/>
        </p:nvSpPr>
        <p:spPr>
          <a:xfrm>
            <a:off x="2872740" y="4205645"/>
            <a:ext cx="304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12" name="TextBox 11"/>
          <p:cNvSpPr txBox="1"/>
          <p:nvPr/>
        </p:nvSpPr>
        <p:spPr>
          <a:xfrm>
            <a:off x="3185160" y="4205645"/>
            <a:ext cx="304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13" name="TextBox 12"/>
          <p:cNvSpPr txBox="1"/>
          <p:nvPr/>
        </p:nvSpPr>
        <p:spPr>
          <a:xfrm>
            <a:off x="3467100" y="4205645"/>
            <a:ext cx="304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15" name="TextBox 14"/>
          <p:cNvSpPr txBox="1"/>
          <p:nvPr/>
        </p:nvSpPr>
        <p:spPr>
          <a:xfrm>
            <a:off x="4076700" y="4205645"/>
            <a:ext cx="304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16" name="TextBox 15"/>
          <p:cNvSpPr txBox="1"/>
          <p:nvPr/>
        </p:nvSpPr>
        <p:spPr>
          <a:xfrm>
            <a:off x="4381500" y="4205645"/>
            <a:ext cx="304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18" name="TextBox 17"/>
          <p:cNvSpPr txBox="1"/>
          <p:nvPr/>
        </p:nvSpPr>
        <p:spPr>
          <a:xfrm>
            <a:off x="4991100" y="4205645"/>
            <a:ext cx="304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19" name="TextBox 18"/>
          <p:cNvSpPr txBox="1"/>
          <p:nvPr/>
        </p:nvSpPr>
        <p:spPr>
          <a:xfrm>
            <a:off x="5273040" y="4205645"/>
            <a:ext cx="304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20" name="TextBox 19"/>
          <p:cNvSpPr txBox="1"/>
          <p:nvPr/>
        </p:nvSpPr>
        <p:spPr>
          <a:xfrm>
            <a:off x="5577840" y="4205645"/>
            <a:ext cx="304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21" name="TextBox 20"/>
          <p:cNvSpPr txBox="1"/>
          <p:nvPr/>
        </p:nvSpPr>
        <p:spPr>
          <a:xfrm>
            <a:off x="5882640" y="4205645"/>
            <a:ext cx="304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22" name="TextBox 21"/>
          <p:cNvSpPr txBox="1"/>
          <p:nvPr/>
        </p:nvSpPr>
        <p:spPr>
          <a:xfrm>
            <a:off x="6187440" y="4205645"/>
            <a:ext cx="304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23" name="TextBox 22"/>
          <p:cNvSpPr txBox="1"/>
          <p:nvPr/>
        </p:nvSpPr>
        <p:spPr>
          <a:xfrm>
            <a:off x="6492240" y="4205645"/>
            <a:ext cx="304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24" name="TextBox 23"/>
          <p:cNvSpPr txBox="1"/>
          <p:nvPr/>
        </p:nvSpPr>
        <p:spPr>
          <a:xfrm>
            <a:off x="2263140" y="4227017"/>
            <a:ext cx="304800" cy="338554"/>
          </a:xfrm>
          <a:prstGeom prst="rect">
            <a:avLst/>
          </a:prstGeom>
          <a:noFill/>
        </p:spPr>
        <p:txBody>
          <a:bodyPr wrap="square" rtlCol="0">
            <a:spAutoFit/>
          </a:bodyPr>
          <a:lstStyle/>
          <a:p>
            <a:r>
              <a:rPr lang="en-US" sz="1600" b="1" dirty="0" smtClean="0">
                <a:latin typeface="Arial" pitchFamily="34" charset="0"/>
                <a:cs typeface="Arial" pitchFamily="34" charset="0"/>
              </a:rPr>
              <a:t>//</a:t>
            </a:r>
            <a:endParaRPr lang="en-US" b="1" dirty="0">
              <a:latin typeface="Arial" pitchFamily="34" charset="0"/>
              <a:cs typeface="Arial" pitchFamily="34" charset="0"/>
            </a:endParaRPr>
          </a:p>
        </p:txBody>
      </p:sp>
      <p:sp>
        <p:nvSpPr>
          <p:cNvPr id="25" name="TextBox 24"/>
          <p:cNvSpPr txBox="1"/>
          <p:nvPr/>
        </p:nvSpPr>
        <p:spPr>
          <a:xfrm>
            <a:off x="3779520" y="4222671"/>
            <a:ext cx="304800" cy="338554"/>
          </a:xfrm>
          <a:prstGeom prst="rect">
            <a:avLst/>
          </a:prstGeom>
          <a:noFill/>
        </p:spPr>
        <p:txBody>
          <a:bodyPr wrap="square" rtlCol="0">
            <a:spAutoFit/>
          </a:bodyPr>
          <a:lstStyle/>
          <a:p>
            <a:r>
              <a:rPr lang="en-US" sz="1600" b="1" dirty="0" smtClean="0">
                <a:latin typeface="Arial" pitchFamily="34" charset="0"/>
                <a:cs typeface="Arial" pitchFamily="34" charset="0"/>
              </a:rPr>
              <a:t>//</a:t>
            </a:r>
            <a:endParaRPr lang="en-US" b="1" dirty="0">
              <a:latin typeface="Arial" pitchFamily="34" charset="0"/>
              <a:cs typeface="Arial" pitchFamily="34" charset="0"/>
            </a:endParaRPr>
          </a:p>
        </p:txBody>
      </p:sp>
      <p:sp>
        <p:nvSpPr>
          <p:cNvPr id="26" name="TextBox 25"/>
          <p:cNvSpPr txBox="1"/>
          <p:nvPr/>
        </p:nvSpPr>
        <p:spPr>
          <a:xfrm>
            <a:off x="4686300" y="4230291"/>
            <a:ext cx="304800" cy="338554"/>
          </a:xfrm>
          <a:prstGeom prst="rect">
            <a:avLst/>
          </a:prstGeom>
          <a:noFill/>
        </p:spPr>
        <p:txBody>
          <a:bodyPr wrap="square" rtlCol="0">
            <a:spAutoFit/>
          </a:bodyPr>
          <a:lstStyle/>
          <a:p>
            <a:r>
              <a:rPr lang="en-US" sz="1600" b="1" dirty="0" smtClean="0">
                <a:latin typeface="Arial" pitchFamily="34" charset="0"/>
                <a:cs typeface="Arial" pitchFamily="34" charset="0"/>
              </a:rPr>
              <a:t>//</a:t>
            </a:r>
            <a:endParaRPr lang="en-US" b="1" dirty="0">
              <a:latin typeface="Arial" pitchFamily="34" charset="0"/>
              <a:cs typeface="Arial" pitchFamily="34" charset="0"/>
            </a:endParaRPr>
          </a:p>
        </p:txBody>
      </p:sp>
      <p:sp>
        <p:nvSpPr>
          <p:cNvPr id="28" name="TextBox 27"/>
          <p:cNvSpPr txBox="1"/>
          <p:nvPr/>
        </p:nvSpPr>
        <p:spPr>
          <a:xfrm>
            <a:off x="1371600" y="3886200"/>
            <a:ext cx="281940" cy="307777"/>
          </a:xfrm>
          <a:prstGeom prst="rect">
            <a:avLst/>
          </a:prstGeom>
          <a:noFill/>
        </p:spPr>
        <p:txBody>
          <a:bodyPr wrap="square" rtlCol="0">
            <a:spAutoFit/>
          </a:bodyPr>
          <a:lstStyle/>
          <a:p>
            <a:r>
              <a:rPr lang="en-US" sz="1400" b="1" dirty="0" smtClean="0">
                <a:latin typeface="Arial" pitchFamily="34" charset="0"/>
                <a:cs typeface="Arial" pitchFamily="34" charset="0"/>
              </a:rPr>
              <a:t>0</a:t>
            </a:r>
            <a:endParaRPr lang="en-US" sz="1400" b="1" dirty="0">
              <a:latin typeface="Arial" pitchFamily="34" charset="0"/>
              <a:cs typeface="Arial" pitchFamily="34" charset="0"/>
            </a:endParaRPr>
          </a:p>
        </p:txBody>
      </p:sp>
      <p:sp>
        <p:nvSpPr>
          <p:cNvPr id="29" name="TextBox 28"/>
          <p:cNvSpPr txBox="1"/>
          <p:nvPr/>
        </p:nvSpPr>
        <p:spPr>
          <a:xfrm>
            <a:off x="1699260" y="3886200"/>
            <a:ext cx="281940" cy="307777"/>
          </a:xfrm>
          <a:prstGeom prst="rect">
            <a:avLst/>
          </a:prstGeom>
          <a:noFill/>
        </p:spPr>
        <p:txBody>
          <a:bodyPr wrap="square" rtlCol="0">
            <a:spAutoFit/>
          </a:bodyPr>
          <a:lstStyle/>
          <a:p>
            <a:r>
              <a:rPr lang="en-US" sz="1400" b="1" dirty="0">
                <a:latin typeface="Arial" pitchFamily="34" charset="0"/>
                <a:cs typeface="Arial" pitchFamily="34" charset="0"/>
              </a:rPr>
              <a:t>1</a:t>
            </a:r>
          </a:p>
        </p:txBody>
      </p:sp>
      <p:sp>
        <p:nvSpPr>
          <p:cNvPr id="30" name="TextBox 29"/>
          <p:cNvSpPr txBox="1"/>
          <p:nvPr/>
        </p:nvSpPr>
        <p:spPr>
          <a:xfrm>
            <a:off x="1958340" y="3886200"/>
            <a:ext cx="281940" cy="307777"/>
          </a:xfrm>
          <a:prstGeom prst="rect">
            <a:avLst/>
          </a:prstGeom>
          <a:noFill/>
        </p:spPr>
        <p:txBody>
          <a:bodyPr wrap="square" rtlCol="0">
            <a:spAutoFit/>
          </a:bodyPr>
          <a:lstStyle/>
          <a:p>
            <a:r>
              <a:rPr lang="en-US" sz="1400" b="1" dirty="0" smtClean="0">
                <a:latin typeface="Arial" pitchFamily="34" charset="0"/>
                <a:cs typeface="Arial" pitchFamily="34" charset="0"/>
              </a:rPr>
              <a:t>2</a:t>
            </a:r>
            <a:endParaRPr lang="en-US" sz="1400" b="1" dirty="0">
              <a:latin typeface="Arial" pitchFamily="34" charset="0"/>
              <a:cs typeface="Arial" pitchFamily="34" charset="0"/>
            </a:endParaRPr>
          </a:p>
        </p:txBody>
      </p:sp>
      <p:sp>
        <p:nvSpPr>
          <p:cNvPr id="31" name="TextBox 30"/>
          <p:cNvSpPr txBox="1"/>
          <p:nvPr/>
        </p:nvSpPr>
        <p:spPr>
          <a:xfrm>
            <a:off x="2567940" y="3886200"/>
            <a:ext cx="281940" cy="307777"/>
          </a:xfrm>
          <a:prstGeom prst="rect">
            <a:avLst/>
          </a:prstGeom>
          <a:noFill/>
        </p:spPr>
        <p:txBody>
          <a:bodyPr wrap="square" rtlCol="0">
            <a:spAutoFit/>
          </a:bodyPr>
          <a:lstStyle/>
          <a:p>
            <a:r>
              <a:rPr lang="en-US" sz="1400" b="1" dirty="0" smtClean="0">
                <a:latin typeface="Arial" pitchFamily="34" charset="0"/>
                <a:cs typeface="Arial" pitchFamily="34" charset="0"/>
              </a:rPr>
              <a:t>8</a:t>
            </a:r>
            <a:endParaRPr lang="en-US" sz="1400" b="1" dirty="0">
              <a:latin typeface="Arial" pitchFamily="34" charset="0"/>
              <a:cs typeface="Arial" pitchFamily="34" charset="0"/>
            </a:endParaRPr>
          </a:p>
        </p:txBody>
      </p:sp>
      <p:sp>
        <p:nvSpPr>
          <p:cNvPr id="32" name="TextBox 31"/>
          <p:cNvSpPr txBox="1"/>
          <p:nvPr/>
        </p:nvSpPr>
        <p:spPr>
          <a:xfrm>
            <a:off x="2887980" y="3886200"/>
            <a:ext cx="281940" cy="307777"/>
          </a:xfrm>
          <a:prstGeom prst="rect">
            <a:avLst/>
          </a:prstGeom>
          <a:noFill/>
        </p:spPr>
        <p:txBody>
          <a:bodyPr wrap="square" rtlCol="0">
            <a:spAutoFit/>
          </a:bodyPr>
          <a:lstStyle/>
          <a:p>
            <a:r>
              <a:rPr lang="en-US" sz="1400" b="1" dirty="0" smtClean="0">
                <a:latin typeface="Arial" pitchFamily="34" charset="0"/>
                <a:cs typeface="Arial" pitchFamily="34" charset="0"/>
              </a:rPr>
              <a:t>9</a:t>
            </a:r>
            <a:endParaRPr lang="en-US" sz="1400" b="1" dirty="0">
              <a:latin typeface="Arial" pitchFamily="34" charset="0"/>
              <a:cs typeface="Arial" pitchFamily="34" charset="0"/>
            </a:endParaRPr>
          </a:p>
        </p:txBody>
      </p:sp>
      <p:sp>
        <p:nvSpPr>
          <p:cNvPr id="33" name="TextBox 32"/>
          <p:cNvSpPr txBox="1"/>
          <p:nvPr/>
        </p:nvSpPr>
        <p:spPr>
          <a:xfrm>
            <a:off x="3124200" y="3886200"/>
            <a:ext cx="388620" cy="307777"/>
          </a:xfrm>
          <a:prstGeom prst="rect">
            <a:avLst/>
          </a:prstGeom>
          <a:noFill/>
        </p:spPr>
        <p:txBody>
          <a:bodyPr wrap="square" rtlCol="0">
            <a:spAutoFit/>
          </a:bodyPr>
          <a:lstStyle/>
          <a:p>
            <a:r>
              <a:rPr lang="en-US" sz="1400" b="1" dirty="0" smtClean="0">
                <a:latin typeface="Arial" pitchFamily="34" charset="0"/>
                <a:cs typeface="Arial" pitchFamily="34" charset="0"/>
              </a:rPr>
              <a:t>10</a:t>
            </a:r>
            <a:endParaRPr lang="en-US" sz="1400" b="1" dirty="0">
              <a:latin typeface="Arial" pitchFamily="34" charset="0"/>
              <a:cs typeface="Arial" pitchFamily="34" charset="0"/>
            </a:endParaRPr>
          </a:p>
        </p:txBody>
      </p:sp>
      <p:sp>
        <p:nvSpPr>
          <p:cNvPr id="34" name="TextBox 33"/>
          <p:cNvSpPr txBox="1"/>
          <p:nvPr/>
        </p:nvSpPr>
        <p:spPr>
          <a:xfrm>
            <a:off x="3429000" y="3886200"/>
            <a:ext cx="396240" cy="307777"/>
          </a:xfrm>
          <a:prstGeom prst="rect">
            <a:avLst/>
          </a:prstGeom>
          <a:noFill/>
        </p:spPr>
        <p:txBody>
          <a:bodyPr wrap="square" rtlCol="0">
            <a:spAutoFit/>
          </a:bodyPr>
          <a:lstStyle/>
          <a:p>
            <a:r>
              <a:rPr lang="en-US" sz="1400" b="1" dirty="0" smtClean="0">
                <a:latin typeface="Arial" pitchFamily="34" charset="0"/>
                <a:cs typeface="Arial" pitchFamily="34" charset="0"/>
              </a:rPr>
              <a:t>11</a:t>
            </a:r>
            <a:endParaRPr lang="en-US" sz="1400" b="1" dirty="0">
              <a:latin typeface="Arial" pitchFamily="34" charset="0"/>
              <a:cs typeface="Arial" pitchFamily="34" charset="0"/>
            </a:endParaRPr>
          </a:p>
        </p:txBody>
      </p:sp>
      <p:sp>
        <p:nvSpPr>
          <p:cNvPr id="35" name="TextBox 34"/>
          <p:cNvSpPr txBox="1"/>
          <p:nvPr/>
        </p:nvSpPr>
        <p:spPr>
          <a:xfrm>
            <a:off x="4038600" y="3886200"/>
            <a:ext cx="731520" cy="307777"/>
          </a:xfrm>
          <a:prstGeom prst="rect">
            <a:avLst/>
          </a:prstGeom>
          <a:noFill/>
        </p:spPr>
        <p:txBody>
          <a:bodyPr wrap="square" rtlCol="0">
            <a:spAutoFit/>
          </a:bodyPr>
          <a:lstStyle/>
          <a:p>
            <a:r>
              <a:rPr lang="en-US" sz="1400" b="1" dirty="0" smtClean="0">
                <a:latin typeface="Arial" pitchFamily="34" charset="0"/>
                <a:cs typeface="Arial" pitchFamily="34" charset="0"/>
              </a:rPr>
              <a:t>98  99</a:t>
            </a:r>
            <a:endParaRPr lang="en-US" sz="1400" b="1" dirty="0">
              <a:latin typeface="Arial" pitchFamily="34" charset="0"/>
              <a:cs typeface="Arial" pitchFamily="34" charset="0"/>
            </a:endParaRPr>
          </a:p>
        </p:txBody>
      </p:sp>
      <p:sp>
        <p:nvSpPr>
          <p:cNvPr id="37" name="TextBox 36"/>
          <p:cNvSpPr txBox="1"/>
          <p:nvPr/>
        </p:nvSpPr>
        <p:spPr>
          <a:xfrm>
            <a:off x="4983480" y="3886200"/>
            <a:ext cx="1813560" cy="307777"/>
          </a:xfrm>
          <a:prstGeom prst="rect">
            <a:avLst/>
          </a:prstGeom>
          <a:noFill/>
        </p:spPr>
        <p:txBody>
          <a:bodyPr wrap="square" rtlCol="0">
            <a:spAutoFit/>
          </a:bodyPr>
          <a:lstStyle/>
          <a:p>
            <a:r>
              <a:rPr lang="en-US" sz="1400" b="1" dirty="0" smtClean="0">
                <a:latin typeface="Arial" pitchFamily="34" charset="0"/>
                <a:cs typeface="Arial" pitchFamily="34" charset="0"/>
              </a:rPr>
              <a:t>1000 - 1005</a:t>
            </a:r>
            <a:endParaRPr lang="en-US" sz="1400" b="1" dirty="0">
              <a:latin typeface="Arial" pitchFamily="34" charset="0"/>
              <a:cs typeface="Arial" pitchFamily="34" charset="0"/>
            </a:endParaRPr>
          </a:p>
        </p:txBody>
      </p:sp>
    </p:spTree>
    <p:extLst>
      <p:ext uri="{BB962C8B-B14F-4D97-AF65-F5344CB8AC3E}">
        <p14:creationId xmlns:p14="http://schemas.microsoft.com/office/powerpoint/2010/main" val="1998561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197864"/>
            <a:ext cx="8229600" cy="3526536"/>
          </a:xfrm>
        </p:spPr>
        <p:txBody>
          <a:bodyPr>
            <a:normAutofit fontScale="70000" lnSpcReduction="20000"/>
          </a:bodyPr>
          <a:lstStyle/>
          <a:p>
            <a:pPr marL="411480" lvl="1" indent="0">
              <a:buNone/>
            </a:pPr>
            <a:r>
              <a:rPr lang="en-US" dirty="0"/>
              <a:t>Information in this document is subject to change without notice. The example companies, organizations, products, people, and events depicted herein are fictitious. No association with any real company, organization, product, person or event is intended or should be inferred. Complying with all applicable copyright laws is the responsibility of the </a:t>
            </a:r>
            <a:r>
              <a:rPr lang="en-US" dirty="0" smtClean="0"/>
              <a:t>user.</a:t>
            </a:r>
          </a:p>
          <a:p>
            <a:pPr marL="411480" lvl="1" indent="0">
              <a:buNone/>
            </a:pPr>
            <a:endParaRPr lang="en-US" dirty="0" smtClean="0"/>
          </a:p>
          <a:p>
            <a:pPr marL="411480" lvl="1" indent="0">
              <a:buNone/>
            </a:pPr>
            <a:r>
              <a:rPr lang="en-US" dirty="0" smtClean="0"/>
              <a:t>Microsoft </a:t>
            </a:r>
            <a:r>
              <a:rPr lang="en-US" dirty="0"/>
              <a:t>may have patents, patent applications, trademarked, copyrights, or other intellectual property rights covering subject matter in this document. Except as expressly provided in any </a:t>
            </a:r>
            <a:r>
              <a:rPr lang="en-US" dirty="0" smtClean="0"/>
              <a:t>license </a:t>
            </a:r>
            <a:r>
              <a:rPr lang="en-US" dirty="0"/>
              <a:t>agreement from Microsoft, the furnishing of this document does not give you any license to these patents, trademarks</a:t>
            </a:r>
            <a:r>
              <a:rPr lang="en-US" dirty="0" smtClean="0"/>
              <a:t>, </a:t>
            </a:r>
            <a:r>
              <a:rPr lang="en-US" dirty="0"/>
              <a:t>or other intellectual property</a:t>
            </a:r>
            <a:r>
              <a:rPr lang="en-US" dirty="0" smtClean="0"/>
              <a:t>.</a:t>
            </a:r>
          </a:p>
          <a:p>
            <a:pPr marL="411480" lvl="1" indent="0">
              <a:buNone/>
            </a:pPr>
            <a:endParaRPr lang="en-US" dirty="0"/>
          </a:p>
          <a:p>
            <a:pPr marL="411480" lvl="1" indent="0">
              <a:buNone/>
            </a:pPr>
            <a:r>
              <a:rPr lang="en-US"/>
              <a:t>© </a:t>
            </a:r>
            <a:r>
              <a:rPr lang="en-US" smtClean="0"/>
              <a:t>2011 </a:t>
            </a:r>
            <a:r>
              <a:rPr lang="en-US" dirty="0"/>
              <a:t>Microsoft Corporation. All rights reserved.</a:t>
            </a:r>
          </a:p>
          <a:p>
            <a:pPr marL="411480" lvl="1" indent="0">
              <a:buNone/>
            </a:pPr>
            <a:endParaRPr lang="en-US" dirty="0" smtClean="0"/>
          </a:p>
          <a:p>
            <a:pPr marL="411480" lvl="1" indent="0">
              <a:buNone/>
            </a:pPr>
            <a:r>
              <a:rPr lang="en-US" dirty="0" smtClean="0"/>
              <a:t>Microsoft, </a:t>
            </a:r>
            <a:r>
              <a:rPr lang="en-US" dirty="0"/>
              <a:t>MS, Windows</a:t>
            </a:r>
            <a:r>
              <a:rPr lang="en-US" dirty="0" smtClean="0"/>
              <a:t>, MSDN, </a:t>
            </a:r>
            <a:r>
              <a:rPr lang="en-US" dirty="0"/>
              <a:t>Visual Basic, Visual C++, </a:t>
            </a:r>
            <a:r>
              <a:rPr lang="en-US" dirty="0" smtClean="0"/>
              <a:t>Visual </a:t>
            </a:r>
            <a:r>
              <a:rPr lang="en-US" dirty="0"/>
              <a:t>C#, </a:t>
            </a:r>
            <a:r>
              <a:rPr lang="en-US" dirty="0" smtClean="0"/>
              <a:t>and </a:t>
            </a:r>
            <a:r>
              <a:rPr lang="en-US" dirty="0"/>
              <a:t>Visual Studio are either registered trademarks or trademarks of Microsoft Corporation in the U.S.A. and/or other countries.</a:t>
            </a:r>
          </a:p>
          <a:p>
            <a:pPr marL="411480" lvl="1" indent="0">
              <a:buNone/>
            </a:pPr>
            <a:endParaRPr lang="en-US" dirty="0" smtClean="0"/>
          </a:p>
          <a:p>
            <a:pPr marL="411480" lvl="1" indent="0">
              <a:buNone/>
            </a:pPr>
            <a:r>
              <a:rPr lang="en-US" dirty="0" smtClean="0"/>
              <a:t>Other </a:t>
            </a:r>
            <a:r>
              <a:rPr lang="en-US" dirty="0"/>
              <a:t>product and company names herein may be the trademarks of their respective owners.</a:t>
            </a:r>
          </a:p>
        </p:txBody>
      </p:sp>
      <p:grpSp>
        <p:nvGrpSpPr>
          <p:cNvPr id="5" name="Group 4"/>
          <p:cNvGrpSpPr/>
          <p:nvPr/>
        </p:nvGrpSpPr>
        <p:grpSpPr>
          <a:xfrm>
            <a:off x="838200" y="4953000"/>
            <a:ext cx="8001000" cy="1066680"/>
            <a:chOff x="413289" y="617511"/>
            <a:chExt cx="8229600" cy="1066680"/>
          </a:xfrm>
        </p:grpSpPr>
        <p:pic>
          <p:nvPicPr>
            <p:cNvPr id="6" name="Picture 2" descr="Creative Commons Licen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7511"/>
              <a:ext cx="1491712" cy="52548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13289" y="1160971"/>
              <a:ext cx="8229600" cy="523220"/>
            </a:xfrm>
            <a:prstGeom prst="rect">
              <a:avLst/>
            </a:prstGeom>
            <a:noFill/>
          </p:spPr>
          <p:txBody>
            <a:bodyPr wrap="square" rtlCol="0">
              <a:spAutoFit/>
            </a:bodyPr>
            <a:lstStyle/>
            <a:p>
              <a:r>
                <a:rPr lang="en-US" sz="1400" dirty="0">
                  <a:latin typeface="Arial" pitchFamily="34" charset="0"/>
                  <a:cs typeface="Arial" pitchFamily="34" charset="0"/>
                </a:rPr>
                <a:t>Microsoft Biology Initiative Training by </a:t>
              </a:r>
              <a:r>
                <a:rPr lang="en-US" sz="1400" dirty="0">
                  <a:latin typeface="Arial" pitchFamily="34" charset="0"/>
                  <a:cs typeface="Arial" pitchFamily="34" charset="0"/>
                  <a:hlinkClick r:id="rId4"/>
                </a:rPr>
                <a:t>Microsoft Corporation</a:t>
              </a:r>
              <a:r>
                <a:rPr lang="en-US" sz="1400" dirty="0">
                  <a:latin typeface="Arial" pitchFamily="34" charset="0"/>
                  <a:cs typeface="Arial" pitchFamily="34" charset="0"/>
                </a:rPr>
                <a:t> is licensed under a </a:t>
              </a:r>
              <a:r>
                <a:rPr lang="en-US" sz="1400" dirty="0">
                  <a:latin typeface="Arial" pitchFamily="34" charset="0"/>
                  <a:cs typeface="Arial" pitchFamily="34" charset="0"/>
                  <a:hlinkClick r:id="rId2"/>
                </a:rPr>
                <a:t>Creative Commons Attribution 3.0 </a:t>
              </a:r>
              <a:r>
                <a:rPr lang="en-US" sz="1400" dirty="0" err="1">
                  <a:latin typeface="Arial" pitchFamily="34" charset="0"/>
                  <a:cs typeface="Arial" pitchFamily="34" charset="0"/>
                  <a:hlinkClick r:id="rId2"/>
                </a:rPr>
                <a:t>Unported</a:t>
              </a:r>
              <a:r>
                <a:rPr lang="en-US" sz="1400" dirty="0">
                  <a:latin typeface="Arial" pitchFamily="34" charset="0"/>
                  <a:cs typeface="Arial" pitchFamily="34" charset="0"/>
                  <a:hlinkClick r:id="rId2"/>
                </a:rPr>
                <a:t> </a:t>
              </a:r>
              <a:r>
                <a:rPr lang="en-US" sz="1400" dirty="0" smtClean="0">
                  <a:latin typeface="Arial" pitchFamily="34" charset="0"/>
                  <a:cs typeface="Arial" pitchFamily="34" charset="0"/>
                  <a:hlinkClick r:id="rId2"/>
                </a:rPr>
                <a:t>License</a:t>
              </a:r>
              <a:r>
                <a:rPr lang="en-US" sz="1400" dirty="0" smtClean="0">
                  <a:latin typeface="Arial" pitchFamily="34" charset="0"/>
                  <a:cs typeface="Arial" pitchFamily="34" charset="0"/>
                </a:rPr>
                <a:t>. Based </a:t>
              </a:r>
              <a:r>
                <a:rPr lang="en-US" sz="1400" dirty="0">
                  <a:latin typeface="Arial" pitchFamily="34" charset="0"/>
                  <a:cs typeface="Arial" pitchFamily="34" charset="0"/>
                </a:rPr>
                <a:t>on a work at </a:t>
              </a:r>
              <a:r>
                <a:rPr lang="en-US" sz="1400" dirty="0" smtClean="0">
                  <a:latin typeface="Arial" pitchFamily="34" charset="0"/>
                  <a:cs typeface="Arial" pitchFamily="34" charset="0"/>
                  <a:hlinkClick r:id="rId4"/>
                </a:rPr>
                <a:t>research.microsoft.com/bio</a:t>
              </a:r>
              <a:r>
                <a:rPr lang="en-US" sz="1400" dirty="0" smtClean="0">
                  <a:latin typeface="Arial" pitchFamily="34" charset="0"/>
                  <a:cs typeface="Arial" pitchFamily="34" charset="0"/>
                </a:rPr>
                <a:t>.</a:t>
              </a:r>
              <a:endParaRPr lang="en-US" sz="1400" dirty="0">
                <a:latin typeface="Arial" pitchFamily="34" charset="0"/>
                <a:cs typeface="Arial" pitchFamily="34" charset="0"/>
              </a:endParaRPr>
            </a:p>
          </p:txBody>
        </p:sp>
      </p:grpSp>
    </p:spTree>
    <p:extLst>
      <p:ext uri="{BB962C8B-B14F-4D97-AF65-F5344CB8AC3E}">
        <p14:creationId xmlns:p14="http://schemas.microsoft.com/office/powerpoint/2010/main" val="2462781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t>
            </a:r>
            <a:r>
              <a:rPr lang="en-US" dirty="0" err="1" smtClean="0"/>
              <a:t>SparseSequence</a:t>
            </a:r>
            <a:endParaRPr lang="en-US" dirty="0"/>
          </a:p>
        </p:txBody>
      </p:sp>
      <p:sp>
        <p:nvSpPr>
          <p:cNvPr id="3" name="Content Placeholder 2"/>
          <p:cNvSpPr>
            <a:spLocks noGrp="1"/>
          </p:cNvSpPr>
          <p:nvPr>
            <p:ph idx="1"/>
          </p:nvPr>
        </p:nvSpPr>
        <p:spPr>
          <a:xfrm>
            <a:off x="457200" y="1600200"/>
            <a:ext cx="8229600" cy="2286000"/>
          </a:xfrm>
        </p:spPr>
        <p:txBody>
          <a:bodyPr/>
          <a:lstStyle/>
          <a:p>
            <a:r>
              <a:rPr lang="en-US" dirty="0" smtClean="0"/>
              <a:t>Two steps in working </a:t>
            </a:r>
            <a:r>
              <a:rPr lang="en-US" dirty="0" err="1" smtClean="0">
                <a:latin typeface="Consolas" pitchFamily="49" charset="0"/>
                <a:cs typeface="Consolas" pitchFamily="49" charset="0"/>
              </a:rPr>
              <a:t>SparseSequence</a:t>
            </a:r>
            <a:endParaRPr lang="en-US" dirty="0" smtClean="0"/>
          </a:p>
          <a:p>
            <a:pPr lvl="1"/>
            <a:r>
              <a:rPr lang="en-US" dirty="0" smtClean="0"/>
              <a:t>must set </a:t>
            </a:r>
            <a:r>
              <a:rPr lang="en-US" b="1" dirty="0" smtClean="0">
                <a:latin typeface="Consolas" pitchFamily="49" charset="0"/>
                <a:cs typeface="Consolas" pitchFamily="49" charset="0"/>
              </a:rPr>
              <a:t>Count</a:t>
            </a:r>
            <a:r>
              <a:rPr lang="en-US" dirty="0" smtClean="0"/>
              <a:t> to highest index value you expect to work with</a:t>
            </a:r>
          </a:p>
          <a:p>
            <a:pPr lvl="1"/>
            <a:r>
              <a:rPr lang="en-US" dirty="0" smtClean="0"/>
              <a:t>can then add sequence items in any desired order</a:t>
            </a:r>
          </a:p>
          <a:p>
            <a:r>
              <a:rPr lang="en-US" dirty="0" smtClean="0"/>
              <a:t>Once data is loaded, can index into data</a:t>
            </a:r>
          </a:p>
          <a:p>
            <a:pPr lvl="1"/>
            <a:r>
              <a:rPr lang="en-US" dirty="0" smtClean="0"/>
              <a:t>missing indexes return </a:t>
            </a:r>
            <a:r>
              <a:rPr lang="en-US" b="1" dirty="0" smtClean="0">
                <a:latin typeface="Consolas" pitchFamily="49" charset="0"/>
                <a:cs typeface="Consolas" pitchFamily="49" charset="0"/>
              </a:rPr>
              <a:t>0</a:t>
            </a:r>
          </a:p>
        </p:txBody>
      </p:sp>
      <p:sp>
        <p:nvSpPr>
          <p:cNvPr id="4" name="TextBox 3"/>
          <p:cNvSpPr txBox="1"/>
          <p:nvPr/>
        </p:nvSpPr>
        <p:spPr>
          <a:xfrm>
            <a:off x="304800" y="3581400"/>
            <a:ext cx="8382000" cy="258532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latin typeface="Consolas" pitchFamily="49" charset="0"/>
                <a:cs typeface="Consolas" pitchFamily="49" charset="0"/>
              </a:rPr>
              <a:t>SparseSequence</a:t>
            </a:r>
            <a:r>
              <a:rPr lang="en-US" dirty="0" smtClean="0">
                <a:latin typeface="Consolas" pitchFamily="49" charset="0"/>
                <a:cs typeface="Consolas" pitchFamily="49" charset="0"/>
              </a:rPr>
              <a:t> </a:t>
            </a:r>
            <a:r>
              <a:rPr lang="en-US" dirty="0" err="1">
                <a:latin typeface="Consolas" pitchFamily="49" charset="0"/>
                <a:cs typeface="Consolas" pitchFamily="49" charset="0"/>
              </a:rPr>
              <a:t>seq</a:t>
            </a:r>
            <a:r>
              <a:rPr lang="en-US" dirty="0">
                <a:latin typeface="Consolas" pitchFamily="49" charset="0"/>
                <a:cs typeface="Consolas" pitchFamily="49" charset="0"/>
              </a:rPr>
              <a:t> = new </a:t>
            </a:r>
            <a:r>
              <a:rPr lang="en-US" dirty="0" err="1">
                <a:latin typeface="Consolas" pitchFamily="49" charset="0"/>
                <a:cs typeface="Consolas" pitchFamily="49" charset="0"/>
              </a:rPr>
              <a:t>SparseSequence</a:t>
            </a:r>
            <a:r>
              <a:rPr lang="en-US" dirty="0">
                <a:latin typeface="Consolas" pitchFamily="49" charset="0"/>
                <a:cs typeface="Consolas" pitchFamily="49" charset="0"/>
              </a:rPr>
              <a:t>(</a:t>
            </a:r>
            <a:r>
              <a:rPr lang="en-US" dirty="0" err="1">
                <a:latin typeface="Consolas" pitchFamily="49" charset="0"/>
                <a:cs typeface="Consolas" pitchFamily="49" charset="0"/>
              </a:rPr>
              <a:t>Alphabets.DNA</a:t>
            </a:r>
            <a:r>
              <a:rPr lang="en-US" dirty="0" smtClean="0">
                <a:latin typeface="Consolas" pitchFamily="49" charset="0"/>
                <a:cs typeface="Consolas" pitchFamily="49" charset="0"/>
              </a:rPr>
              <a:t>);</a:t>
            </a:r>
          </a:p>
          <a:p>
            <a:r>
              <a:rPr lang="en-US" dirty="0" err="1" smtClean="0">
                <a:latin typeface="Consolas" pitchFamily="49" charset="0"/>
                <a:cs typeface="Consolas" pitchFamily="49" charset="0"/>
              </a:rPr>
              <a:t>seq.Count</a:t>
            </a:r>
            <a:r>
              <a:rPr lang="en-US" dirty="0" smtClean="0">
                <a:latin typeface="Consolas" pitchFamily="49" charset="0"/>
                <a:cs typeface="Consolas" pitchFamily="49" charset="0"/>
              </a:rPr>
              <a:t> </a:t>
            </a:r>
            <a:r>
              <a:rPr lang="en-US" dirty="0">
                <a:latin typeface="Consolas" pitchFamily="49" charset="0"/>
                <a:cs typeface="Consolas" pitchFamily="49" charset="0"/>
              </a:rPr>
              <a:t>= </a:t>
            </a:r>
            <a:r>
              <a:rPr lang="en-US" dirty="0" smtClean="0">
                <a:latin typeface="Consolas" pitchFamily="49" charset="0"/>
                <a:cs typeface="Consolas" pitchFamily="49" charset="0"/>
              </a:rPr>
              <a:t>10</a:t>
            </a:r>
            <a:r>
              <a:rPr lang="en-US" dirty="0">
                <a:latin typeface="Consolas" pitchFamily="49" charset="0"/>
                <a:cs typeface="Consolas" pitchFamily="49" charset="0"/>
              </a:rPr>
              <a:t>;</a:t>
            </a:r>
          </a:p>
          <a:p>
            <a:r>
              <a:rPr lang="en-US" dirty="0" err="1" smtClean="0">
                <a:latin typeface="Consolas" pitchFamily="49" charset="0"/>
                <a:cs typeface="Consolas" pitchFamily="49" charset="0"/>
              </a:rPr>
              <a:t>seq</a:t>
            </a:r>
            <a:r>
              <a:rPr lang="en-US" dirty="0" smtClean="0">
                <a:latin typeface="Consolas" pitchFamily="49" charset="0"/>
                <a:cs typeface="Consolas" pitchFamily="49" charset="0"/>
              </a:rPr>
              <a:t>[9] </a:t>
            </a:r>
            <a:r>
              <a:rPr lang="en-US" dirty="0">
                <a:latin typeface="Consolas" pitchFamily="49" charset="0"/>
                <a:cs typeface="Consolas" pitchFamily="49" charset="0"/>
              </a:rPr>
              <a:t>= </a:t>
            </a:r>
            <a:r>
              <a:rPr lang="en-US" dirty="0" err="1" smtClean="0">
                <a:latin typeface="Consolas" pitchFamily="49" charset="0"/>
                <a:cs typeface="Consolas" pitchFamily="49" charset="0"/>
              </a:rPr>
              <a:t>DnaAlphabet.Instance.C</a:t>
            </a:r>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err="1" smtClean="0">
                <a:latin typeface="Consolas" pitchFamily="49" charset="0"/>
                <a:cs typeface="Consolas" pitchFamily="49" charset="0"/>
              </a:rPr>
              <a:t>seq</a:t>
            </a:r>
            <a:r>
              <a:rPr lang="en-US" dirty="0" smtClean="0">
                <a:latin typeface="Consolas" pitchFamily="49" charset="0"/>
                <a:cs typeface="Consolas" pitchFamily="49" charset="0"/>
              </a:rPr>
              <a:t>[2] </a:t>
            </a:r>
            <a:r>
              <a:rPr lang="en-US" dirty="0">
                <a:latin typeface="Consolas" pitchFamily="49" charset="0"/>
                <a:cs typeface="Consolas" pitchFamily="49" charset="0"/>
              </a:rPr>
              <a:t>= </a:t>
            </a:r>
            <a:r>
              <a:rPr lang="en-US" dirty="0" err="1" smtClean="0">
                <a:latin typeface="Consolas" pitchFamily="49" charset="0"/>
                <a:cs typeface="Consolas" pitchFamily="49" charset="0"/>
              </a:rPr>
              <a:t>DnaAlphabet.Instance.A</a:t>
            </a:r>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err="1" smtClean="0">
                <a:latin typeface="Consolas" pitchFamily="49" charset="0"/>
                <a:cs typeface="Consolas" pitchFamily="49" charset="0"/>
              </a:rPr>
              <a:t>seq</a:t>
            </a:r>
            <a:r>
              <a:rPr lang="en-US" dirty="0" smtClean="0">
                <a:latin typeface="Consolas" pitchFamily="49" charset="0"/>
                <a:cs typeface="Consolas" pitchFamily="49" charset="0"/>
              </a:rPr>
              <a:t>[5] </a:t>
            </a:r>
            <a:r>
              <a:rPr lang="en-US" dirty="0">
                <a:latin typeface="Consolas" pitchFamily="49" charset="0"/>
                <a:cs typeface="Consolas" pitchFamily="49" charset="0"/>
              </a:rPr>
              <a:t>= </a:t>
            </a:r>
            <a:r>
              <a:rPr lang="en-US" dirty="0" err="1" smtClean="0">
                <a:latin typeface="Consolas" pitchFamily="49" charset="0"/>
                <a:cs typeface="Consolas" pitchFamily="49" charset="0"/>
              </a:rPr>
              <a:t>DnaAlphabet.Instance.G</a:t>
            </a:r>
            <a:r>
              <a:rPr lang="en-US" dirty="0" smtClean="0">
                <a:latin typeface="Consolas" pitchFamily="49" charset="0"/>
                <a:cs typeface="Consolas" pitchFamily="49" charset="0"/>
              </a:rPr>
              <a:t>;</a:t>
            </a:r>
            <a:endParaRPr lang="en-US" dirty="0">
              <a:latin typeface="Consolas" pitchFamily="49" charset="0"/>
              <a:cs typeface="Consolas" pitchFamily="49" charset="0"/>
            </a:endParaRPr>
          </a:p>
          <a:p>
            <a:endParaRPr lang="en-US" dirty="0">
              <a:latin typeface="Consolas" pitchFamily="49" charset="0"/>
              <a:cs typeface="Consolas" pitchFamily="49" charset="0"/>
            </a:endParaRPr>
          </a:p>
          <a:p>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a:t>
            </a:r>
            <a:r>
              <a:rPr lang="en-US" dirty="0">
                <a:latin typeface="Consolas" pitchFamily="49" charset="0"/>
                <a:cs typeface="Consolas" pitchFamily="49" charset="0"/>
              </a:rPr>
              <a:t>nucleotides = new </a:t>
            </a:r>
            <a:r>
              <a:rPr lang="en-US" dirty="0" smtClean="0">
                <a:latin typeface="Consolas" pitchFamily="49" charset="0"/>
                <a:cs typeface="Consolas" pitchFamily="49" charset="0"/>
              </a:rPr>
              <a:t>string(</a:t>
            </a:r>
            <a:r>
              <a:rPr lang="en-US" dirty="0" err="1" smtClean="0">
                <a:latin typeface="Consolas" pitchFamily="49" charset="0"/>
                <a:cs typeface="Consolas" pitchFamily="49" charset="0"/>
              </a:rPr>
              <a:t>Enumerable.Range</a:t>
            </a:r>
            <a:r>
              <a:rPr lang="en-US" dirty="0" smtClean="0">
                <a:latin typeface="Consolas" pitchFamily="49" charset="0"/>
                <a:cs typeface="Consolas" pitchFamily="49" charset="0"/>
              </a:rPr>
              <a:t>(0</a:t>
            </a:r>
            <a:r>
              <a:rPr lang="en-US" dirty="0">
                <a:latin typeface="Consolas" pitchFamily="49" charset="0"/>
                <a:cs typeface="Consolas" pitchFamily="49" charset="0"/>
              </a:rPr>
              <a:t>, </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int</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seq.Count</a:t>
            </a:r>
            <a:r>
              <a:rPr lang="en-US" dirty="0">
                <a:latin typeface="Consolas" pitchFamily="49" charset="0"/>
                <a:cs typeface="Consolas" pitchFamily="49" charset="0"/>
              </a:rPr>
              <a:t>)</a:t>
            </a:r>
          </a:p>
          <a:p>
            <a:r>
              <a:rPr lang="en-US" dirty="0" smtClean="0">
                <a:latin typeface="Consolas" pitchFamily="49" charset="0"/>
                <a:cs typeface="Consolas" pitchFamily="49" charset="0"/>
              </a:rPr>
              <a:t>  .</a:t>
            </a:r>
            <a:r>
              <a:rPr lang="en-US" dirty="0">
                <a:latin typeface="Consolas" pitchFamily="49" charset="0"/>
                <a:cs typeface="Consolas" pitchFamily="49" charset="0"/>
              </a:rPr>
              <a:t>Select(i =&gt; </a:t>
            </a:r>
            <a:r>
              <a:rPr lang="en-US" dirty="0" err="1">
                <a:latin typeface="Consolas" pitchFamily="49" charset="0"/>
                <a:cs typeface="Consolas" pitchFamily="49" charset="0"/>
              </a:rPr>
              <a:t>seq</a:t>
            </a:r>
            <a:r>
              <a:rPr lang="en-US" dirty="0">
                <a:latin typeface="Consolas" pitchFamily="49" charset="0"/>
                <a:cs typeface="Consolas" pitchFamily="49" charset="0"/>
              </a:rPr>
              <a:t>[i] != </a:t>
            </a:r>
            <a:r>
              <a:rPr lang="en-US" dirty="0" smtClean="0">
                <a:latin typeface="Consolas" pitchFamily="49" charset="0"/>
                <a:cs typeface="Consolas" pitchFamily="49" charset="0"/>
              </a:rPr>
              <a:t>0 ? (char)</a:t>
            </a:r>
            <a:r>
              <a:rPr lang="en-US" dirty="0" err="1" smtClean="0">
                <a:latin typeface="Consolas" pitchFamily="49" charset="0"/>
                <a:cs typeface="Consolas" pitchFamily="49" charset="0"/>
              </a:rPr>
              <a:t>seq</a:t>
            </a:r>
            <a:r>
              <a:rPr lang="en-US" dirty="0" smtClean="0">
                <a:latin typeface="Consolas" pitchFamily="49" charset="0"/>
                <a:cs typeface="Consolas" pitchFamily="49" charset="0"/>
              </a:rPr>
              <a:t>[i] : '-').</a:t>
            </a:r>
            <a:r>
              <a:rPr lang="en-US" dirty="0" err="1">
                <a:latin typeface="Consolas" pitchFamily="49" charset="0"/>
                <a:cs typeface="Consolas" pitchFamily="49" charset="0"/>
              </a:rPr>
              <a:t>ToArray</a:t>
            </a:r>
            <a:r>
              <a:rPr lang="en-US" dirty="0">
                <a:latin typeface="Consolas" pitchFamily="49" charset="0"/>
                <a:cs typeface="Consolas" pitchFamily="49" charset="0"/>
              </a:rPr>
              <a:t>());</a:t>
            </a:r>
          </a:p>
          <a:p>
            <a:r>
              <a:rPr lang="en-US" dirty="0" err="1" smtClean="0">
                <a:latin typeface="Consolas" pitchFamily="49" charset="0"/>
                <a:cs typeface="Consolas" pitchFamily="49" charset="0"/>
              </a:rPr>
              <a:t>Console.WriteLine</a:t>
            </a:r>
            <a:r>
              <a:rPr lang="en-US" dirty="0" smtClean="0">
                <a:latin typeface="Consolas" pitchFamily="49" charset="0"/>
                <a:cs typeface="Consolas" pitchFamily="49" charset="0"/>
              </a:rPr>
              <a:t>(nucleotides</a:t>
            </a:r>
            <a:r>
              <a:rPr lang="en-US" dirty="0">
                <a:latin typeface="Consolas" pitchFamily="49" charset="0"/>
                <a:cs typeface="Consolas" pitchFamily="49" charset="0"/>
              </a:rPr>
              <a:t>);</a:t>
            </a:r>
          </a:p>
        </p:txBody>
      </p:sp>
      <p:sp>
        <p:nvSpPr>
          <p:cNvPr id="5" name="TextBox 4"/>
          <p:cNvSpPr txBox="1"/>
          <p:nvPr/>
        </p:nvSpPr>
        <p:spPr>
          <a:xfrm>
            <a:off x="5715000" y="6031468"/>
            <a:ext cx="1676400"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b="1" dirty="0">
                <a:latin typeface="Consolas" pitchFamily="49" charset="0"/>
                <a:cs typeface="Consolas" pitchFamily="49" charset="0"/>
              </a:rPr>
              <a:t>--A--G---C</a:t>
            </a:r>
          </a:p>
        </p:txBody>
      </p:sp>
    </p:spTree>
    <p:extLst>
      <p:ext uri="{BB962C8B-B14F-4D97-AF65-F5344CB8AC3E}">
        <p14:creationId xmlns:p14="http://schemas.microsoft.com/office/powerpoint/2010/main" val="2721473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Parsers load data into sequences</a:t>
            </a:r>
          </a:p>
          <a:p>
            <a:pPr lvl="1"/>
            <a:r>
              <a:rPr lang="en-US" dirty="0" smtClean="0"/>
              <a:t>models data as forward-only, read-only set of bytes</a:t>
            </a:r>
            <a:endParaRPr lang="en-US" b="1" dirty="0" smtClean="0">
              <a:latin typeface="Consolas" pitchFamily="49" charset="0"/>
              <a:cs typeface="Consolas" pitchFamily="49" charset="0"/>
            </a:endParaRPr>
          </a:p>
          <a:p>
            <a:pPr lvl="1"/>
            <a:r>
              <a:rPr lang="en-US" b="1" dirty="0" smtClean="0">
                <a:latin typeface="Consolas" pitchFamily="49" charset="0"/>
                <a:cs typeface="Consolas" pitchFamily="49" charset="0"/>
              </a:rPr>
              <a:t>Sequence</a:t>
            </a:r>
            <a:r>
              <a:rPr lang="en-US" dirty="0" smtClean="0"/>
              <a:t> type is used most often</a:t>
            </a:r>
          </a:p>
          <a:p>
            <a:pPr lvl="1"/>
            <a:r>
              <a:rPr lang="en-US" dirty="0" smtClean="0"/>
              <a:t>work with reverse or complement using </a:t>
            </a:r>
            <a:r>
              <a:rPr lang="en-US" b="1" dirty="0" err="1" smtClean="0">
                <a:latin typeface="Consolas" pitchFamily="49" charset="0"/>
                <a:cs typeface="Consolas" pitchFamily="49" charset="0"/>
              </a:rPr>
              <a:t>DerivedSequence</a:t>
            </a:r>
            <a:endParaRPr lang="en-US" b="1" dirty="0">
              <a:latin typeface="Consolas" pitchFamily="49" charset="0"/>
              <a:cs typeface="Consolas" pitchFamily="49" charset="0"/>
            </a:endParaRPr>
          </a:p>
          <a:p>
            <a:pPr lvl="1"/>
            <a:r>
              <a:rPr lang="en-US" dirty="0" smtClean="0"/>
              <a:t>work with fragments using </a:t>
            </a:r>
            <a:r>
              <a:rPr lang="en-US" b="1" dirty="0" err="1" smtClean="0">
                <a:latin typeface="Consolas" pitchFamily="49" charset="0"/>
                <a:cs typeface="Consolas" pitchFamily="49" charset="0"/>
              </a:rPr>
              <a:t>SparseSequence</a:t>
            </a:r>
            <a:endParaRPr lang="en-US" b="1" dirty="0" smtClean="0">
              <a:latin typeface="Consolas" pitchFamily="49" charset="0"/>
              <a:cs typeface="Consolas" pitchFamily="49" charset="0"/>
            </a:endParaRPr>
          </a:p>
          <a:p>
            <a:r>
              <a:rPr lang="en-US" dirty="0" smtClean="0"/>
              <a:t>Sequence metadata can be populated by parser (ex: </a:t>
            </a:r>
            <a:r>
              <a:rPr lang="en-US" dirty="0" err="1" smtClean="0"/>
              <a:t>GenBank</a:t>
            </a:r>
            <a:r>
              <a:rPr lang="en-US" dirty="0" smtClean="0"/>
              <a:t>)</a:t>
            </a:r>
          </a:p>
          <a:p>
            <a:pPr lvl="1"/>
            <a:r>
              <a:rPr lang="en-US" dirty="0" smtClean="0"/>
              <a:t>or added by program using </a:t>
            </a:r>
            <a:r>
              <a:rPr lang="en-US" b="1" dirty="0" smtClean="0">
                <a:latin typeface="Consolas" pitchFamily="49" charset="0"/>
                <a:cs typeface="Consolas" pitchFamily="49" charset="0"/>
              </a:rPr>
              <a:t>Metadata</a:t>
            </a:r>
            <a:r>
              <a:rPr lang="en-US" dirty="0" smtClean="0"/>
              <a:t> dictionary</a:t>
            </a:r>
          </a:p>
          <a:p>
            <a:pPr lvl="1"/>
            <a:r>
              <a:rPr lang="en-US" dirty="0" smtClean="0"/>
              <a:t>can add any type of data to the sequence</a:t>
            </a:r>
          </a:p>
          <a:p>
            <a:r>
              <a:rPr lang="en-US" dirty="0" smtClean="0"/>
              <a:t>Work with sequence statistics using </a:t>
            </a:r>
            <a:r>
              <a:rPr lang="en-US" dirty="0" err="1" smtClean="0">
                <a:latin typeface="Consolas" pitchFamily="49" charset="0"/>
                <a:cs typeface="Consolas" pitchFamily="49" charset="0"/>
              </a:rPr>
              <a:t>SequenceStatistics</a:t>
            </a:r>
            <a:r>
              <a:rPr lang="en-US" dirty="0" smtClean="0"/>
              <a:t> class</a:t>
            </a:r>
          </a:p>
          <a:p>
            <a:pPr lvl="1"/>
            <a:r>
              <a:rPr lang="en-US" dirty="0" smtClean="0"/>
              <a:t>provides access to frequency data for symbols</a:t>
            </a:r>
          </a:p>
          <a:p>
            <a:endParaRPr lang="en-US" dirty="0" smtClean="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lstStyle/>
          <a:p>
            <a:pPr marL="411480" lvl="1" indent="0">
              <a:buNone/>
            </a:pPr>
            <a:r>
              <a:rPr lang="en-US" dirty="0"/>
              <a:t>Disclaimer: This document is provided "as-is". Information and views expressed in this document, including URL and other Internet Web site references, may change without notice. You bear the risk of using it. </a:t>
            </a:r>
          </a:p>
          <a:p>
            <a:pPr lvl="1"/>
            <a:endParaRPr lang="en-US" dirty="0" smtClean="0"/>
          </a:p>
          <a:p>
            <a:pPr marL="411480" lvl="1" indent="0">
              <a:buNone/>
            </a:pPr>
            <a:r>
              <a:rPr lang="en-US" dirty="0" smtClean="0"/>
              <a:t>This </a:t>
            </a:r>
            <a:r>
              <a:rPr lang="en-US" dirty="0"/>
              <a:t>document does not provide you with any legal rights to any intellectual property in any Microsoft product. You may copy and use this document for your internal, reference purposes. </a:t>
            </a:r>
          </a:p>
          <a:p>
            <a:pPr marL="411480" lvl="1" indent="0">
              <a:buNone/>
            </a:pPr>
            <a:endParaRPr lang="en-US" dirty="0" smtClean="0"/>
          </a:p>
          <a:p>
            <a:pPr marL="411480" lvl="1" indent="0">
              <a:buNone/>
            </a:pPr>
            <a:r>
              <a:rPr lang="en-US" dirty="0" smtClean="0"/>
              <a:t>© 2011 </a:t>
            </a:r>
            <a:r>
              <a:rPr lang="en-US" dirty="0"/>
              <a:t>Microsoft Corporation. All rights reserved.</a:t>
            </a:r>
          </a:p>
          <a:p>
            <a:pPr marL="411480" lvl="1" indent="0">
              <a:buNone/>
            </a:pPr>
            <a:endParaRPr lang="en-US" dirty="0" smtClean="0"/>
          </a:p>
          <a:p>
            <a:pPr marL="411480" lvl="1" indent="0">
              <a:buNone/>
            </a:pPr>
            <a:r>
              <a:rPr lang="en-US" dirty="0" smtClean="0"/>
              <a:t>Microsoft</a:t>
            </a:r>
            <a:r>
              <a:rPr lang="en-US" dirty="0"/>
              <a:t>, Visual Studio, and Windows are trademarks of the Microsoft group of companies. All other trademarks are property of their respective owners.</a:t>
            </a:r>
          </a:p>
          <a:p>
            <a:endParaRPr lang="en-US" dirty="0"/>
          </a:p>
        </p:txBody>
      </p:sp>
    </p:spTree>
    <p:extLst>
      <p:ext uri="{BB962C8B-B14F-4D97-AF65-F5344CB8AC3E}">
        <p14:creationId xmlns:p14="http://schemas.microsoft.com/office/powerpoint/2010/main" val="3597737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b="1" dirty="0" smtClean="0">
                <a:latin typeface="Arial" pitchFamily="34" charset="0"/>
                <a:cs typeface="Arial" pitchFamily="34" charset="0"/>
              </a:rPr>
              <a:t>Sequences and Sequence Elements</a:t>
            </a:r>
          </a:p>
          <a:p>
            <a:pPr lvl="1"/>
            <a:r>
              <a:rPr lang="en-US" dirty="0" smtClean="0"/>
              <a:t>Loading Sequences into Memory</a:t>
            </a:r>
          </a:p>
          <a:p>
            <a:pPr lvl="1"/>
            <a:r>
              <a:rPr lang="en-US" dirty="0" smtClean="0">
                <a:latin typeface="Arial" pitchFamily="34" charset="0"/>
                <a:cs typeface="Arial" pitchFamily="34" charset="0"/>
              </a:rPr>
              <a:t>Saving Sequences</a:t>
            </a:r>
          </a:p>
          <a:p>
            <a:r>
              <a:rPr lang="en-US" dirty="0" smtClean="0"/>
              <a:t>Exploring the Sequence Types</a:t>
            </a:r>
          </a:p>
          <a:p>
            <a:pPr lvl="1"/>
            <a:r>
              <a:rPr lang="en-US" dirty="0" smtClean="0"/>
              <a:t>Searching through sequences</a:t>
            </a:r>
          </a:p>
          <a:p>
            <a:pPr lvl="1"/>
            <a:r>
              <a:rPr lang="en-US" dirty="0" smtClean="0"/>
              <a:t>Copying sequences</a:t>
            </a:r>
          </a:p>
          <a:p>
            <a:pPr lvl="1"/>
            <a:r>
              <a:rPr lang="en-US" dirty="0" smtClean="0"/>
              <a:t>Dealing with Sequence Fragments</a:t>
            </a:r>
          </a:p>
          <a:p>
            <a:r>
              <a:rPr lang="en-US" dirty="0" smtClean="0"/>
              <a:t>Using Sequence Metadata</a:t>
            </a:r>
          </a:p>
          <a:p>
            <a:pPr lvl="1"/>
            <a:r>
              <a:rPr lang="en-US" dirty="0" smtClean="0"/>
              <a:t>Adding Custom Metadata</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Sequences and Items</a:t>
            </a:r>
            <a:endParaRPr lang="en-US" dirty="0"/>
          </a:p>
        </p:txBody>
      </p:sp>
      <p:sp>
        <p:nvSpPr>
          <p:cNvPr id="3" name="Content Placeholder 2"/>
          <p:cNvSpPr>
            <a:spLocks noGrp="1"/>
          </p:cNvSpPr>
          <p:nvPr>
            <p:ph idx="1"/>
          </p:nvPr>
        </p:nvSpPr>
        <p:spPr>
          <a:xfrm>
            <a:off x="457200" y="1600200"/>
            <a:ext cx="8229600" cy="2781735"/>
          </a:xfrm>
        </p:spPr>
        <p:txBody>
          <a:bodyPr/>
          <a:lstStyle/>
          <a:p>
            <a:r>
              <a:rPr lang="en-US" dirty="0" smtClean="0"/>
              <a:t>Sequence is a container of sequence items</a:t>
            </a:r>
          </a:p>
          <a:p>
            <a:pPr lvl="1"/>
            <a:r>
              <a:rPr lang="en-US" dirty="0" smtClean="0"/>
              <a:t>represents a format-independent way to manage sequence data</a:t>
            </a:r>
          </a:p>
          <a:p>
            <a:pPr lvl="1"/>
            <a:r>
              <a:rPr lang="en-US" dirty="0" smtClean="0"/>
              <a:t>zero-indexed object that can be treated like an array</a:t>
            </a:r>
          </a:p>
          <a:p>
            <a:pPr lvl="1"/>
            <a:r>
              <a:rPr lang="en-US" dirty="0" smtClean="0"/>
              <a:t>abstracted through </a:t>
            </a:r>
            <a:r>
              <a:rPr lang="en-US" b="1" dirty="0" err="1" smtClean="0">
                <a:latin typeface="Consolas" pitchFamily="49" charset="0"/>
                <a:cs typeface="Consolas" pitchFamily="49" charset="0"/>
              </a:rPr>
              <a:t>ISequence</a:t>
            </a:r>
            <a:r>
              <a:rPr lang="en-US" b="1" dirty="0" smtClean="0">
                <a:latin typeface="Consolas" pitchFamily="49" charset="0"/>
                <a:cs typeface="Consolas" pitchFamily="49" charset="0"/>
              </a:rPr>
              <a:t> </a:t>
            </a:r>
            <a:r>
              <a:rPr lang="en-US" dirty="0" smtClean="0"/>
              <a:t>interface</a:t>
            </a:r>
          </a:p>
          <a:p>
            <a:r>
              <a:rPr lang="en-US" dirty="0" smtClean="0"/>
              <a:t>Items stored in sequences represent data and metadata</a:t>
            </a:r>
          </a:p>
          <a:p>
            <a:pPr lvl="1"/>
            <a:r>
              <a:rPr lang="en-US" dirty="0" smtClean="0"/>
              <a:t>values defined by an associated </a:t>
            </a:r>
            <a:r>
              <a:rPr lang="en-US" u="sng" dirty="0" smtClean="0"/>
              <a:t>alphabet</a:t>
            </a:r>
            <a:r>
              <a:rPr lang="en-US" dirty="0" smtClean="0"/>
              <a:t> (DNA,RNA,…)</a:t>
            </a:r>
          </a:p>
          <a:p>
            <a:pPr lvl="1"/>
            <a:r>
              <a:rPr lang="en-US" dirty="0" smtClean="0"/>
              <a:t>stored as bytes</a:t>
            </a:r>
          </a:p>
          <a:p>
            <a:pPr>
              <a:buNone/>
            </a:pPr>
            <a:endParaRPr lang="en-US" dirty="0" smtClean="0"/>
          </a:p>
          <a:p>
            <a:pPr lvl="1"/>
            <a:endParaRPr lang="en-US" dirty="0"/>
          </a:p>
        </p:txBody>
      </p:sp>
      <p:grpSp>
        <p:nvGrpSpPr>
          <p:cNvPr id="21" name="Group 20"/>
          <p:cNvGrpSpPr/>
          <p:nvPr/>
        </p:nvGrpSpPr>
        <p:grpSpPr>
          <a:xfrm>
            <a:off x="381000" y="4381935"/>
            <a:ext cx="8534400" cy="1505129"/>
            <a:chOff x="381000" y="4381935"/>
            <a:chExt cx="8534400" cy="1505129"/>
          </a:xfrm>
        </p:grpSpPr>
        <p:sp>
          <p:nvSpPr>
            <p:cNvPr id="4" name="Rectangle 3"/>
            <p:cNvSpPr/>
            <p:nvPr/>
          </p:nvSpPr>
          <p:spPr>
            <a:xfrm>
              <a:off x="381000" y="4515464"/>
              <a:ext cx="6248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33400" y="4591664"/>
              <a:ext cx="6096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smtClean="0">
                  <a:latin typeface="Consolas" pitchFamily="49" charset="0"/>
                  <a:cs typeface="Consolas" pitchFamily="49" charset="0"/>
                </a:rPr>
                <a:t>65</a:t>
              </a:r>
              <a:endParaRPr lang="en-US" b="1" dirty="0">
                <a:latin typeface="Consolas" pitchFamily="49" charset="0"/>
                <a:cs typeface="Consolas" pitchFamily="49" charset="0"/>
              </a:endParaRPr>
            </a:p>
          </p:txBody>
        </p:sp>
        <p:sp>
          <p:nvSpPr>
            <p:cNvPr id="6" name="Rectangle 5"/>
            <p:cNvSpPr/>
            <p:nvPr/>
          </p:nvSpPr>
          <p:spPr>
            <a:xfrm>
              <a:off x="1219200" y="4591664"/>
              <a:ext cx="6096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smtClean="0">
                  <a:latin typeface="Consolas" pitchFamily="49" charset="0"/>
                  <a:cs typeface="Consolas" pitchFamily="49" charset="0"/>
                </a:rPr>
                <a:t>71</a:t>
              </a:r>
              <a:endParaRPr lang="en-US" sz="2400" b="1" dirty="0">
                <a:latin typeface="Consolas" pitchFamily="49" charset="0"/>
                <a:cs typeface="Consolas" pitchFamily="49" charset="0"/>
              </a:endParaRPr>
            </a:p>
          </p:txBody>
        </p:sp>
        <p:sp>
          <p:nvSpPr>
            <p:cNvPr id="7" name="Rectangle 6"/>
            <p:cNvSpPr/>
            <p:nvPr/>
          </p:nvSpPr>
          <p:spPr>
            <a:xfrm>
              <a:off x="1905000" y="4591664"/>
              <a:ext cx="6096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smtClean="0">
                  <a:latin typeface="Consolas" pitchFamily="49" charset="0"/>
                  <a:cs typeface="Consolas" pitchFamily="49" charset="0"/>
                </a:rPr>
                <a:t>84</a:t>
              </a:r>
              <a:endParaRPr lang="en-US" sz="2400" b="1" dirty="0">
                <a:latin typeface="Consolas" pitchFamily="49" charset="0"/>
                <a:cs typeface="Consolas" pitchFamily="49" charset="0"/>
              </a:endParaRPr>
            </a:p>
          </p:txBody>
        </p:sp>
        <p:sp>
          <p:nvSpPr>
            <p:cNvPr id="8" name="Rectangle 7"/>
            <p:cNvSpPr/>
            <p:nvPr/>
          </p:nvSpPr>
          <p:spPr>
            <a:xfrm>
              <a:off x="2590800" y="4591664"/>
              <a:ext cx="6096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smtClean="0">
                  <a:latin typeface="Consolas" pitchFamily="49" charset="0"/>
                  <a:cs typeface="Consolas" pitchFamily="49" charset="0"/>
                </a:rPr>
                <a:t>67</a:t>
              </a:r>
              <a:endParaRPr lang="en-US" sz="2400" b="1" dirty="0">
                <a:latin typeface="Consolas" pitchFamily="49" charset="0"/>
                <a:cs typeface="Consolas" pitchFamily="49" charset="0"/>
              </a:endParaRPr>
            </a:p>
          </p:txBody>
        </p:sp>
        <p:sp>
          <p:nvSpPr>
            <p:cNvPr id="9" name="Rectangle 8"/>
            <p:cNvSpPr/>
            <p:nvPr/>
          </p:nvSpPr>
          <p:spPr>
            <a:xfrm>
              <a:off x="3276600" y="4591664"/>
              <a:ext cx="6096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smtClean="0">
                  <a:latin typeface="Consolas" pitchFamily="49" charset="0"/>
                  <a:cs typeface="Consolas" pitchFamily="49" charset="0"/>
                </a:rPr>
                <a:t>45</a:t>
              </a:r>
              <a:endParaRPr lang="en-US" sz="2400" b="1" dirty="0">
                <a:latin typeface="Consolas" pitchFamily="49" charset="0"/>
                <a:cs typeface="Consolas" pitchFamily="49" charset="0"/>
              </a:endParaRPr>
            </a:p>
          </p:txBody>
        </p:sp>
        <p:sp>
          <p:nvSpPr>
            <p:cNvPr id="10" name="Rectangle 9"/>
            <p:cNvSpPr/>
            <p:nvPr/>
          </p:nvSpPr>
          <p:spPr>
            <a:xfrm>
              <a:off x="5562600" y="4591664"/>
              <a:ext cx="6096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smtClean="0">
                  <a:latin typeface="Consolas" pitchFamily="49" charset="0"/>
                  <a:cs typeface="Consolas" pitchFamily="49" charset="0"/>
                </a:rPr>
                <a:t>45</a:t>
              </a:r>
              <a:endParaRPr lang="en-US" sz="2400" b="1" dirty="0">
                <a:latin typeface="Consolas" pitchFamily="49" charset="0"/>
                <a:cs typeface="Consolas" pitchFamily="49" charset="0"/>
              </a:endParaRPr>
            </a:p>
          </p:txBody>
        </p:sp>
        <p:sp>
          <p:nvSpPr>
            <p:cNvPr id="11" name="TextBox 10"/>
            <p:cNvSpPr txBox="1"/>
            <p:nvPr/>
          </p:nvSpPr>
          <p:spPr>
            <a:xfrm>
              <a:off x="4191000" y="4667864"/>
              <a:ext cx="1447800" cy="461665"/>
            </a:xfrm>
            <a:prstGeom prst="rect">
              <a:avLst/>
            </a:prstGeom>
            <a:noFill/>
          </p:spPr>
          <p:txBody>
            <a:bodyPr wrap="square" rtlCol="0">
              <a:spAutoFit/>
            </a:bodyPr>
            <a:lstStyle/>
            <a:p>
              <a:r>
                <a:rPr lang="en-US" sz="2400" b="1" dirty="0" smtClean="0">
                  <a:solidFill>
                    <a:schemeClr val="bg1"/>
                  </a:solidFill>
                  <a:latin typeface="Consolas" pitchFamily="49" charset="0"/>
                  <a:cs typeface="Consolas" pitchFamily="49" charset="0"/>
                </a:rPr>
                <a:t>. . . .</a:t>
              </a:r>
              <a:endParaRPr lang="en-US" sz="2400" b="1" dirty="0">
                <a:solidFill>
                  <a:schemeClr val="bg1"/>
                </a:solidFill>
                <a:latin typeface="Consolas" pitchFamily="49" charset="0"/>
                <a:cs typeface="Consolas" pitchFamily="49" charset="0"/>
              </a:endParaRPr>
            </a:p>
          </p:txBody>
        </p:sp>
        <p:sp>
          <p:nvSpPr>
            <p:cNvPr id="13" name="Left Brace 12"/>
            <p:cNvSpPr/>
            <p:nvPr/>
          </p:nvSpPr>
          <p:spPr>
            <a:xfrm>
              <a:off x="6720840" y="4419600"/>
              <a:ext cx="228600" cy="13716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4" name="TextBox 13"/>
            <p:cNvSpPr txBox="1"/>
            <p:nvPr/>
          </p:nvSpPr>
          <p:spPr>
            <a:xfrm>
              <a:off x="7010400" y="4686735"/>
              <a:ext cx="1905000" cy="1200329"/>
            </a:xfrm>
            <a:prstGeom prst="rect">
              <a:avLst/>
            </a:prstGeom>
            <a:noFill/>
          </p:spPr>
          <p:txBody>
            <a:bodyPr wrap="square" rtlCol="0">
              <a:spAutoFit/>
            </a:bodyPr>
            <a:lstStyle/>
            <a:p>
              <a:r>
                <a:rPr lang="en-US" b="1" dirty="0" smtClean="0">
                  <a:latin typeface="Consolas" pitchFamily="49" charset="0"/>
                  <a:cs typeface="Consolas" pitchFamily="49" charset="0"/>
                </a:rPr>
                <a:t>ID</a:t>
              </a:r>
            </a:p>
            <a:p>
              <a:r>
                <a:rPr lang="en-US" b="1" dirty="0" smtClean="0">
                  <a:latin typeface="Consolas" pitchFamily="49" charset="0"/>
                  <a:cs typeface="Consolas" pitchFamily="49" charset="0"/>
                </a:rPr>
                <a:t>Alphabet</a:t>
              </a:r>
            </a:p>
            <a:p>
              <a:r>
                <a:rPr lang="en-US" b="1" dirty="0" smtClean="0">
                  <a:latin typeface="Consolas" pitchFamily="49" charset="0"/>
                  <a:cs typeface="Consolas" pitchFamily="49" charset="0"/>
                </a:rPr>
                <a:t>[0] – [n]</a:t>
              </a:r>
            </a:p>
            <a:p>
              <a:r>
                <a:rPr lang="en-US" b="1" dirty="0" smtClean="0">
                  <a:latin typeface="Consolas" pitchFamily="49" charset="0"/>
                  <a:cs typeface="Consolas" pitchFamily="49" charset="0"/>
                </a:rPr>
                <a:t>...</a:t>
              </a:r>
            </a:p>
          </p:txBody>
        </p:sp>
        <p:sp>
          <p:nvSpPr>
            <p:cNvPr id="15" name="TextBox 14"/>
            <p:cNvSpPr txBox="1"/>
            <p:nvPr/>
          </p:nvSpPr>
          <p:spPr>
            <a:xfrm>
              <a:off x="6858000" y="4381935"/>
              <a:ext cx="1524000" cy="369332"/>
            </a:xfrm>
            <a:prstGeom prst="rect">
              <a:avLst/>
            </a:prstGeom>
            <a:noFill/>
          </p:spPr>
          <p:txBody>
            <a:bodyPr wrap="square" rtlCol="0">
              <a:spAutoFit/>
            </a:bodyPr>
            <a:lstStyle/>
            <a:p>
              <a:r>
                <a:rPr lang="en-US" b="1" dirty="0" err="1" smtClean="0">
                  <a:solidFill>
                    <a:srgbClr val="0070C0"/>
                  </a:solidFill>
                  <a:latin typeface="Consolas" pitchFamily="49" charset="0"/>
                  <a:cs typeface="Consolas" pitchFamily="49" charset="0"/>
                </a:rPr>
                <a:t>ISequence</a:t>
              </a:r>
              <a:endParaRPr lang="en-US" b="1" dirty="0">
                <a:solidFill>
                  <a:srgbClr val="0070C0"/>
                </a:solidFill>
                <a:latin typeface="Consolas" pitchFamily="49" charset="0"/>
                <a:cs typeface="Consolas" pitchFamily="49" charset="0"/>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Sequence type</a:t>
            </a:r>
            <a:endParaRPr lang="en-US" dirty="0"/>
          </a:p>
        </p:txBody>
      </p:sp>
      <p:sp>
        <p:nvSpPr>
          <p:cNvPr id="3" name="Content Placeholder 2"/>
          <p:cNvSpPr>
            <a:spLocks noGrp="1"/>
          </p:cNvSpPr>
          <p:nvPr>
            <p:ph idx="1"/>
          </p:nvPr>
        </p:nvSpPr>
        <p:spPr>
          <a:xfrm>
            <a:off x="457200" y="1600200"/>
            <a:ext cx="8229600" cy="1752600"/>
          </a:xfrm>
        </p:spPr>
        <p:txBody>
          <a:bodyPr/>
          <a:lstStyle/>
          <a:p>
            <a:r>
              <a:rPr lang="en-US" dirty="0" smtClean="0"/>
              <a:t>Built-in parsers load data into </a:t>
            </a:r>
            <a:r>
              <a:rPr lang="en-US" dirty="0" smtClean="0">
                <a:latin typeface="Consolas" pitchFamily="49" charset="0"/>
                <a:cs typeface="Consolas" pitchFamily="49" charset="0"/>
              </a:rPr>
              <a:t>Sequence</a:t>
            </a:r>
            <a:r>
              <a:rPr lang="en-US" dirty="0" smtClean="0"/>
              <a:t> type</a:t>
            </a:r>
          </a:p>
          <a:p>
            <a:pPr lvl="1"/>
            <a:r>
              <a:rPr lang="en-US" dirty="0" smtClean="0"/>
              <a:t>should generally not rely on this – use </a:t>
            </a:r>
            <a:r>
              <a:rPr lang="en-US" b="1" dirty="0" err="1" smtClean="0">
                <a:latin typeface="Consolas" pitchFamily="49" charset="0"/>
                <a:cs typeface="Consolas" pitchFamily="49" charset="0"/>
              </a:rPr>
              <a:t>ISequence</a:t>
            </a:r>
            <a:r>
              <a:rPr lang="en-US" dirty="0" smtClean="0"/>
              <a:t> instead</a:t>
            </a:r>
          </a:p>
          <a:p>
            <a:r>
              <a:rPr lang="en-US" dirty="0" smtClean="0"/>
              <a:t>Can also create </a:t>
            </a:r>
            <a:r>
              <a:rPr lang="en-US" dirty="0" smtClean="0">
                <a:solidFill>
                  <a:srgbClr val="0070C0"/>
                </a:solidFill>
              </a:rPr>
              <a:t>standalone sequences</a:t>
            </a:r>
          </a:p>
          <a:p>
            <a:pPr lvl="1"/>
            <a:r>
              <a:rPr lang="en-US" dirty="0" smtClean="0"/>
              <a:t>useful if you are parsing out some other data for storage</a:t>
            </a:r>
          </a:p>
        </p:txBody>
      </p:sp>
      <p:sp>
        <p:nvSpPr>
          <p:cNvPr id="4" name="TextBox 3"/>
          <p:cNvSpPr txBox="1"/>
          <p:nvPr/>
        </p:nvSpPr>
        <p:spPr>
          <a:xfrm>
            <a:off x="304800" y="3733800"/>
            <a:ext cx="8397240"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firstSequence</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fastaParser.Parse</a:t>
            </a:r>
            <a:r>
              <a:rPr lang="en-US" dirty="0" smtClean="0">
                <a:latin typeface="Consolas" pitchFamily="49" charset="0"/>
                <a:cs typeface="Consolas" pitchFamily="49" charset="0"/>
              </a:rPr>
              <a:t>().First();</a:t>
            </a:r>
          </a:p>
          <a:p>
            <a:r>
              <a:rPr lang="en-US" dirty="0" smtClean="0">
                <a:latin typeface="Consolas" pitchFamily="49" charset="0"/>
                <a:cs typeface="Consolas" pitchFamily="49" charset="0"/>
              </a:rPr>
              <a:t>...</a:t>
            </a:r>
          </a:p>
          <a:p>
            <a:r>
              <a:rPr lang="en-US" dirty="0" err="1" smtClean="0">
                <a:latin typeface="Consolas" pitchFamily="49" charset="0"/>
                <a:cs typeface="Consolas" pitchFamily="49" charset="0"/>
              </a:rPr>
              <a:t>IEnumerable</a:t>
            </a:r>
            <a:r>
              <a:rPr lang="en-US" dirty="0" smtClean="0">
                <a:latin typeface="Consolas" pitchFamily="49" charset="0"/>
                <a:cs typeface="Consolas" pitchFamily="49" charset="0"/>
              </a:rPr>
              <a:t>&lt;</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&gt; </a:t>
            </a:r>
            <a:r>
              <a:rPr lang="en-US" dirty="0" err="1" smtClean="0">
                <a:latin typeface="Consolas" pitchFamily="49" charset="0"/>
                <a:cs typeface="Consolas" pitchFamily="49" charset="0"/>
              </a:rPr>
              <a:t>allSequences</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fastaParser.Parse</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a:t>
            </a:r>
          </a:p>
          <a:p>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mySeq</a:t>
            </a:r>
            <a:r>
              <a:rPr lang="en-US" dirty="0" smtClean="0">
                <a:latin typeface="Consolas" pitchFamily="49" charset="0"/>
                <a:cs typeface="Consolas" pitchFamily="49" charset="0"/>
              </a:rPr>
              <a:t> = </a:t>
            </a:r>
            <a:r>
              <a:rPr lang="en-US" dirty="0" smtClean="0">
                <a:solidFill>
                  <a:srgbClr val="0070C0"/>
                </a:solidFill>
                <a:latin typeface="Consolas" pitchFamily="49" charset="0"/>
                <a:cs typeface="Consolas" pitchFamily="49" charset="0"/>
              </a:rPr>
              <a:t>new Sequence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Alphabets.DNA</a:t>
            </a:r>
            <a:r>
              <a:rPr lang="en-US" dirty="0" smtClean="0">
                <a:latin typeface="Consolas" pitchFamily="49" charset="0"/>
                <a:cs typeface="Consolas" pitchFamily="49" charset="0"/>
              </a:rPr>
              <a:t>, “GATTC”);</a:t>
            </a:r>
          </a:p>
        </p:txBody>
      </p:sp>
    </p:spTree>
    <p:extLst>
      <p:ext uri="{BB962C8B-B14F-4D97-AF65-F5344CB8AC3E}">
        <p14:creationId xmlns:p14="http://schemas.microsoft.com/office/powerpoint/2010/main" val="3969598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124575"/>
            <a:ext cx="399097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Reminder: Loading Sequences</a:t>
            </a:r>
            <a:endParaRPr lang="en-US" dirty="0"/>
          </a:p>
        </p:txBody>
      </p:sp>
      <p:sp>
        <p:nvSpPr>
          <p:cNvPr id="3" name="Content Placeholder 2"/>
          <p:cNvSpPr>
            <a:spLocks noGrp="1"/>
          </p:cNvSpPr>
          <p:nvPr>
            <p:ph idx="1"/>
          </p:nvPr>
        </p:nvSpPr>
        <p:spPr>
          <a:xfrm>
            <a:off x="457200" y="1600200"/>
            <a:ext cx="8229600" cy="1981200"/>
          </a:xfrm>
        </p:spPr>
        <p:txBody>
          <a:bodyPr/>
          <a:lstStyle/>
          <a:p>
            <a:r>
              <a:rPr lang="en-US" dirty="0" smtClean="0"/>
              <a:t>Sequences are loaded through </a:t>
            </a:r>
            <a:r>
              <a:rPr lang="en-US" i="1" dirty="0" smtClean="0"/>
              <a:t>parsers</a:t>
            </a:r>
          </a:p>
          <a:p>
            <a:pPr lvl="1"/>
            <a:r>
              <a:rPr lang="en-US" dirty="0" smtClean="0"/>
              <a:t>format-independent mechanism to read text data into objects</a:t>
            </a:r>
          </a:p>
          <a:p>
            <a:r>
              <a:rPr lang="en-US" dirty="0" smtClean="0"/>
              <a:t>Parser uses </a:t>
            </a:r>
            <a:r>
              <a:rPr lang="en-US" b="1" i="1" dirty="0" smtClean="0"/>
              <a:t>alphabet</a:t>
            </a:r>
            <a:r>
              <a:rPr lang="en-US" dirty="0" smtClean="0"/>
              <a:t> to validate read symbols</a:t>
            </a:r>
          </a:p>
          <a:p>
            <a:pPr lvl="1"/>
            <a:r>
              <a:rPr lang="en-US" dirty="0" smtClean="0"/>
              <a:t>can be supplied, or sometimes detected automatically</a:t>
            </a:r>
          </a:p>
          <a:p>
            <a:pPr lvl="1"/>
            <a:r>
              <a:rPr lang="en-US" dirty="0" smtClean="0"/>
              <a:t>selected alphabet associated to loaded sequence</a:t>
            </a:r>
          </a:p>
        </p:txBody>
      </p:sp>
      <p:cxnSp>
        <p:nvCxnSpPr>
          <p:cNvPr id="11" name="Straight Arrow Connector 10"/>
          <p:cNvCxnSpPr>
            <a:stCxn id="7" idx="3"/>
            <a:endCxn id="8" idx="1"/>
          </p:cNvCxnSpPr>
          <p:nvPr/>
        </p:nvCxnSpPr>
        <p:spPr>
          <a:xfrm>
            <a:off x="2733675" y="5029200"/>
            <a:ext cx="390525"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5" name="Down Arrow 14"/>
          <p:cNvSpPr/>
          <p:nvPr/>
        </p:nvSpPr>
        <p:spPr>
          <a:xfrm>
            <a:off x="1285875" y="4495800"/>
            <a:ext cx="990600" cy="1524000"/>
          </a:xfrm>
          <a:prstGeom prst="downArrow">
            <a:avLst/>
          </a:prstGeom>
          <a:solidFill>
            <a:schemeClr val="accent1">
              <a:lumMod val="60000"/>
              <a:lumOff val="40000"/>
            </a:schemeClr>
          </a:solidFill>
          <a:ln>
            <a:solidFill>
              <a:schemeClr val="accent2">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828675" y="4724400"/>
            <a:ext cx="1905000" cy="6096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err="1" smtClean="0">
                <a:latin typeface="Consolas" pitchFamily="49" charset="0"/>
                <a:cs typeface="Consolas" pitchFamily="49" charset="0"/>
              </a:rPr>
              <a:t>GenBankParser</a:t>
            </a:r>
            <a:endParaRPr lang="en-US" dirty="0">
              <a:latin typeface="Consolas" pitchFamily="49" charset="0"/>
              <a:cs typeface="Consolas" pitchFamily="49" charset="0"/>
            </a:endParaRPr>
          </a:p>
        </p:txBody>
      </p:sp>
      <p:sp>
        <p:nvSpPr>
          <p:cNvPr id="6" name="Flowchart: Magnetic Disk 5"/>
          <p:cNvSpPr/>
          <p:nvPr/>
        </p:nvSpPr>
        <p:spPr>
          <a:xfrm>
            <a:off x="1209675" y="3657600"/>
            <a:ext cx="1143000" cy="990600"/>
          </a:xfrm>
          <a:prstGeom prst="flowChartMagneticDisk">
            <a:avLst/>
          </a:prstGeom>
          <a:solidFill>
            <a:schemeClr val="tx1">
              <a:lumMod val="65000"/>
              <a:lumOff val="35000"/>
            </a:schemeClr>
          </a:solidFill>
        </p:spPr>
        <p:style>
          <a:lnRef idx="3">
            <a:schemeClr val="lt1"/>
          </a:lnRef>
          <a:fillRef idx="1">
            <a:schemeClr val="dk1"/>
          </a:fillRef>
          <a:effectRef idx="1">
            <a:schemeClr val="dk1"/>
          </a:effectRef>
          <a:fontRef idx="minor">
            <a:schemeClr val="lt1"/>
          </a:fontRef>
        </p:style>
        <p:txBody>
          <a:bodyPr rtlCol="0" anchor="ctr"/>
          <a:lstStyle/>
          <a:p>
            <a:pPr algn="ctr"/>
            <a:r>
              <a:rPr lang="en-US" b="1" dirty="0" err="1" smtClean="0">
                <a:latin typeface="Consolas" pitchFamily="49" charset="0"/>
                <a:cs typeface="Consolas" pitchFamily="49" charset="0"/>
              </a:rPr>
              <a:t>data.gb</a:t>
            </a:r>
            <a:endParaRPr lang="en-US" b="1" dirty="0">
              <a:latin typeface="Consolas" pitchFamily="49" charset="0"/>
              <a:cs typeface="Consolas" pitchFamily="49" charset="0"/>
            </a:endParaRPr>
          </a:p>
        </p:txBody>
      </p:sp>
      <p:cxnSp>
        <p:nvCxnSpPr>
          <p:cNvPr id="29" name="Straight Arrow Connector 28"/>
          <p:cNvCxnSpPr/>
          <p:nvPr/>
        </p:nvCxnSpPr>
        <p:spPr>
          <a:xfrm flipV="1">
            <a:off x="2695575" y="5638800"/>
            <a:ext cx="428625" cy="457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1" name="Rectangle 30"/>
          <p:cNvSpPr>
            <a:spLocks noChangeArrowheads="1"/>
          </p:cNvSpPr>
          <p:nvPr/>
        </p:nvSpPr>
        <p:spPr bwMode="blackWhite">
          <a:xfrm>
            <a:off x="4876800" y="3639947"/>
            <a:ext cx="4010025" cy="1694053"/>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r>
              <a:rPr lang="en-US" sz="1400" b="1" dirty="0" smtClean="0">
                <a:latin typeface="Consolas" pitchFamily="49" charset="0"/>
                <a:cs typeface="Consolas" pitchFamily="49" charset="0"/>
              </a:rPr>
              <a:t>public interface </a:t>
            </a:r>
            <a:r>
              <a:rPr lang="en-US" sz="1400" b="1" dirty="0" err="1" smtClean="0">
                <a:latin typeface="Consolas" pitchFamily="49" charset="0"/>
                <a:cs typeface="Consolas" pitchFamily="49" charset="0"/>
              </a:rPr>
              <a:t>ISequenceParser</a:t>
            </a:r>
            <a:endParaRPr lang="en-US" sz="1400" b="1" dirty="0" smtClean="0">
              <a:latin typeface="Consolas" pitchFamily="49" charset="0"/>
              <a:cs typeface="Consolas" pitchFamily="49" charset="0"/>
            </a:endParaRPr>
          </a:p>
          <a:p>
            <a:r>
              <a:rPr lang="en-US" sz="1400" b="1" dirty="0" smtClean="0">
                <a:latin typeface="Consolas" pitchFamily="49" charset="0"/>
                <a:cs typeface="Consolas" pitchFamily="49" charset="0"/>
              </a:rPr>
              <a:t>{</a:t>
            </a:r>
          </a:p>
          <a:p>
            <a:r>
              <a:rPr lang="en-US" sz="1400" b="1" dirty="0" smtClean="0">
                <a:latin typeface="Consolas" pitchFamily="49" charset="0"/>
                <a:cs typeface="Consolas" pitchFamily="49" charset="0"/>
              </a:rPr>
              <a:t>   </a:t>
            </a:r>
            <a:r>
              <a:rPr lang="en-US" sz="1400" b="1" dirty="0" err="1" smtClean="0">
                <a:latin typeface="Consolas" pitchFamily="49" charset="0"/>
                <a:cs typeface="Consolas" pitchFamily="49" charset="0"/>
              </a:rPr>
              <a:t>IAlphabet</a:t>
            </a:r>
            <a:r>
              <a:rPr lang="en-US" sz="1400" b="1" dirty="0" smtClean="0">
                <a:latin typeface="Consolas" pitchFamily="49" charset="0"/>
                <a:cs typeface="Consolas" pitchFamily="49" charset="0"/>
              </a:rPr>
              <a:t> Alphabet { get; set; }</a:t>
            </a:r>
            <a:endParaRPr lang="en-US" sz="1400" b="1" dirty="0">
              <a:latin typeface="Consolas" pitchFamily="49" charset="0"/>
              <a:cs typeface="Consolas" pitchFamily="49" charset="0"/>
            </a:endParaRPr>
          </a:p>
          <a:p>
            <a:r>
              <a:rPr lang="en-US" sz="1400" b="1" dirty="0" smtClean="0">
                <a:latin typeface="Consolas" pitchFamily="49" charset="0"/>
                <a:cs typeface="Consolas" pitchFamily="49" charset="0"/>
              </a:rPr>
              <a:t>   void Open(string filename);</a:t>
            </a:r>
          </a:p>
          <a:p>
            <a:r>
              <a:rPr lang="en-US" sz="1400" b="1" dirty="0" smtClean="0">
                <a:latin typeface="Consolas" pitchFamily="49" charset="0"/>
                <a:cs typeface="Consolas" pitchFamily="49" charset="0"/>
              </a:rPr>
              <a:t>   </a:t>
            </a:r>
            <a:r>
              <a:rPr lang="en-US" sz="1400" b="1" dirty="0" err="1" smtClean="0">
                <a:latin typeface="Consolas" pitchFamily="49" charset="0"/>
                <a:cs typeface="Consolas" pitchFamily="49" charset="0"/>
              </a:rPr>
              <a:t>IEnumerable</a:t>
            </a:r>
            <a:r>
              <a:rPr lang="en-US" sz="1400" b="1" dirty="0" smtClean="0">
                <a:latin typeface="Consolas" pitchFamily="49" charset="0"/>
                <a:cs typeface="Consolas" pitchFamily="49" charset="0"/>
              </a:rPr>
              <a:t>&lt;</a:t>
            </a:r>
            <a:r>
              <a:rPr lang="en-US" sz="1400" b="1" dirty="0" err="1" smtClean="0">
                <a:latin typeface="Consolas" pitchFamily="49" charset="0"/>
                <a:cs typeface="Consolas" pitchFamily="49" charset="0"/>
              </a:rPr>
              <a:t>ISequence</a:t>
            </a:r>
            <a:r>
              <a:rPr lang="en-US" sz="1400" b="1" dirty="0" smtClean="0">
                <a:latin typeface="Consolas" pitchFamily="49" charset="0"/>
                <a:cs typeface="Consolas" pitchFamily="49" charset="0"/>
              </a:rPr>
              <a:t>&gt; Parse();</a:t>
            </a:r>
          </a:p>
          <a:p>
            <a:r>
              <a:rPr lang="en-US" sz="1400" b="1" dirty="0">
                <a:latin typeface="Consolas" pitchFamily="49" charset="0"/>
                <a:cs typeface="Consolas" pitchFamily="49" charset="0"/>
              </a:rPr>
              <a:t> </a:t>
            </a:r>
            <a:r>
              <a:rPr lang="en-US" sz="1400" b="1" dirty="0" smtClean="0">
                <a:latin typeface="Consolas" pitchFamily="49" charset="0"/>
                <a:cs typeface="Consolas" pitchFamily="49" charset="0"/>
              </a:rPr>
              <a:t>  void Close();</a:t>
            </a:r>
          </a:p>
          <a:p>
            <a:r>
              <a:rPr lang="en-US" sz="1400" b="1" dirty="0" smtClean="0">
                <a:latin typeface="Consolas" pitchFamily="49" charset="0"/>
                <a:cs typeface="Consolas" pitchFamily="49" charset="0"/>
              </a:rPr>
              <a:t>}</a:t>
            </a:r>
          </a:p>
        </p:txBody>
      </p:sp>
      <p:sp>
        <p:nvSpPr>
          <p:cNvPr id="8" name="Rectangle 7"/>
          <p:cNvSpPr/>
          <p:nvPr/>
        </p:nvSpPr>
        <p:spPr>
          <a:xfrm>
            <a:off x="3124200" y="5029200"/>
            <a:ext cx="1905000" cy="6096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err="1" smtClean="0">
                <a:latin typeface="Consolas" pitchFamily="49" charset="0"/>
                <a:cs typeface="Consolas" pitchFamily="49" charset="0"/>
              </a:rPr>
              <a:t>IAlphabet</a:t>
            </a:r>
            <a:endParaRPr lang="en-US" dirty="0">
              <a:latin typeface="Consolas" pitchFamily="49" charset="0"/>
              <a:cs typeface="Consolas" pitchFamily="49"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a:spLocks noChangeArrowheads="1"/>
          </p:cNvSpPr>
          <p:nvPr/>
        </p:nvSpPr>
        <p:spPr bwMode="blackWhite">
          <a:xfrm>
            <a:off x="518160" y="2850162"/>
            <a:ext cx="4343400" cy="1663276"/>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r>
              <a:rPr lang="en-US" sz="1600" b="1" dirty="0" smtClean="0">
                <a:latin typeface="Consolas" pitchFamily="49" charset="0"/>
                <a:cs typeface="Consolas" pitchFamily="49" charset="0"/>
              </a:rPr>
              <a:t>public interface </a:t>
            </a:r>
            <a:r>
              <a:rPr lang="en-US" sz="1600" b="1" dirty="0" err="1" smtClean="0">
                <a:latin typeface="Consolas" pitchFamily="49" charset="0"/>
                <a:cs typeface="Consolas" pitchFamily="49" charset="0"/>
              </a:rPr>
              <a:t>ISequenceFormatter</a:t>
            </a:r>
            <a:endParaRPr lang="en-US" sz="1600" b="1" dirty="0" smtClean="0">
              <a:latin typeface="Consolas" pitchFamily="49" charset="0"/>
              <a:cs typeface="Consolas" pitchFamily="49" charset="0"/>
            </a:endParaRPr>
          </a:p>
          <a:p>
            <a:r>
              <a:rPr lang="en-US" sz="1600" b="1" dirty="0" smtClean="0">
                <a:latin typeface="Consolas" pitchFamily="49" charset="0"/>
                <a:cs typeface="Consolas" pitchFamily="49" charset="0"/>
              </a:rPr>
              <a:t>{</a:t>
            </a:r>
          </a:p>
          <a:p>
            <a:r>
              <a:rPr lang="en-US" sz="1600" b="1" dirty="0" smtClean="0">
                <a:latin typeface="Consolas" pitchFamily="49" charset="0"/>
                <a:cs typeface="Consolas" pitchFamily="49" charset="0"/>
              </a:rPr>
              <a:t>   void Open(string filename);</a:t>
            </a:r>
          </a:p>
          <a:p>
            <a:r>
              <a:rPr lang="en-US" sz="1600" b="1" dirty="0" smtClean="0">
                <a:latin typeface="Consolas" pitchFamily="49" charset="0"/>
                <a:cs typeface="Consolas" pitchFamily="49" charset="0"/>
              </a:rPr>
              <a:t>   void Write(</a:t>
            </a:r>
            <a:r>
              <a:rPr lang="en-US" sz="1600" b="1" dirty="0" err="1" smtClean="0">
                <a:latin typeface="Consolas" pitchFamily="49" charset="0"/>
                <a:cs typeface="Consolas" pitchFamily="49" charset="0"/>
              </a:rPr>
              <a:t>ISequence</a:t>
            </a:r>
            <a:r>
              <a:rPr lang="en-US" sz="1600" b="1" dirty="0" smtClean="0">
                <a:latin typeface="Consolas" pitchFamily="49" charset="0"/>
                <a:cs typeface="Consolas" pitchFamily="49" charset="0"/>
              </a:rPr>
              <a:t> sequence);</a:t>
            </a:r>
          </a:p>
          <a:p>
            <a:r>
              <a:rPr lang="en-US" sz="1600" b="1" dirty="0" smtClean="0">
                <a:latin typeface="Consolas" pitchFamily="49" charset="0"/>
                <a:cs typeface="Consolas" pitchFamily="49" charset="0"/>
              </a:rPr>
              <a:t>   void Close();</a:t>
            </a:r>
          </a:p>
          <a:p>
            <a:r>
              <a:rPr lang="en-US" sz="1600" b="1" dirty="0" smtClean="0">
                <a:latin typeface="Consolas" pitchFamily="49" charset="0"/>
                <a:cs typeface="Consolas" pitchFamily="49" charset="0"/>
              </a:rPr>
              <a:t>}</a:t>
            </a:r>
          </a:p>
        </p:txBody>
      </p:sp>
      <p:sp>
        <p:nvSpPr>
          <p:cNvPr id="10" name="Flowchart: Magnetic Disk 9"/>
          <p:cNvSpPr/>
          <p:nvPr/>
        </p:nvSpPr>
        <p:spPr>
          <a:xfrm>
            <a:off x="6307455" y="5063878"/>
            <a:ext cx="1532359" cy="990600"/>
          </a:xfrm>
          <a:prstGeom prst="flowChartMagneticDisk">
            <a:avLst/>
          </a:prstGeom>
          <a:solidFill>
            <a:schemeClr val="tx1">
              <a:lumMod val="65000"/>
              <a:lumOff val="35000"/>
            </a:schemeClr>
          </a:solidFill>
        </p:spPr>
        <p:style>
          <a:lnRef idx="3">
            <a:schemeClr val="lt1"/>
          </a:lnRef>
          <a:fillRef idx="1">
            <a:schemeClr val="dk1"/>
          </a:fillRef>
          <a:effectRef idx="1">
            <a:schemeClr val="dk1"/>
          </a:effectRef>
          <a:fontRef idx="minor">
            <a:schemeClr val="lt1"/>
          </a:fontRef>
        </p:style>
        <p:txBody>
          <a:bodyPr rtlCol="0" anchor="ctr"/>
          <a:lstStyle/>
          <a:p>
            <a:pPr algn="ctr"/>
            <a:r>
              <a:rPr lang="en-US" b="1" dirty="0" err="1" smtClean="0">
                <a:latin typeface="Consolas" pitchFamily="49" charset="0"/>
                <a:cs typeface="Consolas" pitchFamily="49" charset="0"/>
              </a:rPr>
              <a:t>data.fasta</a:t>
            </a:r>
            <a:endParaRPr lang="en-US" b="1" dirty="0">
              <a:latin typeface="Consolas" pitchFamily="49" charset="0"/>
              <a:cs typeface="Consolas" pitchFamily="49" charset="0"/>
            </a:endParaRPr>
          </a:p>
        </p:txBody>
      </p:sp>
      <p:sp>
        <p:nvSpPr>
          <p:cNvPr id="2" name="Title 1"/>
          <p:cNvSpPr>
            <a:spLocks noGrp="1"/>
          </p:cNvSpPr>
          <p:nvPr>
            <p:ph type="title"/>
          </p:nvPr>
        </p:nvSpPr>
        <p:spPr/>
        <p:txBody>
          <a:bodyPr/>
          <a:lstStyle/>
          <a:p>
            <a:r>
              <a:rPr lang="en-US" dirty="0" smtClean="0"/>
              <a:t>Reminder: Saving Sequences</a:t>
            </a:r>
            <a:endParaRPr lang="en-US" dirty="0"/>
          </a:p>
        </p:txBody>
      </p:sp>
      <p:sp>
        <p:nvSpPr>
          <p:cNvPr id="3" name="Content Placeholder 2"/>
          <p:cNvSpPr>
            <a:spLocks noGrp="1"/>
          </p:cNvSpPr>
          <p:nvPr>
            <p:ph idx="1"/>
          </p:nvPr>
        </p:nvSpPr>
        <p:spPr>
          <a:xfrm>
            <a:off x="457200" y="1600200"/>
            <a:ext cx="8229600" cy="1219200"/>
          </a:xfrm>
        </p:spPr>
        <p:txBody>
          <a:bodyPr/>
          <a:lstStyle/>
          <a:p>
            <a:r>
              <a:rPr lang="en-US" dirty="0" smtClean="0"/>
              <a:t>Formatters take sequences and emit format-specific output</a:t>
            </a:r>
          </a:p>
          <a:p>
            <a:pPr lvl="1"/>
            <a:r>
              <a:rPr lang="en-US" dirty="0" smtClean="0"/>
              <a:t>typically just enumerate in-memory sequence</a:t>
            </a:r>
          </a:p>
        </p:txBody>
      </p:sp>
      <p:sp>
        <p:nvSpPr>
          <p:cNvPr id="8" name="Down Arrow 7"/>
          <p:cNvSpPr/>
          <p:nvPr/>
        </p:nvSpPr>
        <p:spPr>
          <a:xfrm>
            <a:off x="6536055" y="3962400"/>
            <a:ext cx="990600" cy="1524000"/>
          </a:xfrm>
          <a:prstGeom prst="downArrow">
            <a:avLst/>
          </a:prstGeom>
          <a:solidFill>
            <a:schemeClr val="accent1">
              <a:lumMod val="60000"/>
              <a:lumOff val="40000"/>
            </a:schemeClr>
          </a:solidFill>
          <a:ln>
            <a:solidFill>
              <a:schemeClr val="accent2">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078855" y="4225678"/>
            <a:ext cx="2057400" cy="6096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err="1" smtClean="0">
                <a:latin typeface="Consolas" pitchFamily="49" charset="0"/>
                <a:cs typeface="Consolas" pitchFamily="49" charset="0"/>
              </a:rPr>
              <a:t>FastAFormatter</a:t>
            </a:r>
            <a:endParaRPr lang="en-US" dirty="0">
              <a:latin typeface="Consolas" pitchFamily="49" charset="0"/>
              <a:cs typeface="Consolas" pitchFamily="49" charset="0"/>
            </a:endParaRPr>
          </a:p>
        </p:txBody>
      </p:sp>
      <p:pic>
        <p:nvPicPr>
          <p:cNvPr id="2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5867" y="3429388"/>
            <a:ext cx="399097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Transforms</a:t>
            </a:r>
            <a:endParaRPr lang="en-US" dirty="0"/>
          </a:p>
        </p:txBody>
      </p:sp>
      <p:sp>
        <p:nvSpPr>
          <p:cNvPr id="3" name="Content Placeholder 2"/>
          <p:cNvSpPr>
            <a:spLocks noGrp="1"/>
          </p:cNvSpPr>
          <p:nvPr>
            <p:ph idx="1"/>
          </p:nvPr>
        </p:nvSpPr>
        <p:spPr>
          <a:xfrm>
            <a:off x="457200" y="1600200"/>
            <a:ext cx="8229600" cy="1371600"/>
          </a:xfrm>
        </p:spPr>
        <p:txBody>
          <a:bodyPr>
            <a:normAutofit/>
          </a:bodyPr>
          <a:lstStyle/>
          <a:p>
            <a:r>
              <a:rPr lang="en-US" dirty="0" err="1" smtClean="0">
                <a:latin typeface="Consolas" pitchFamily="49" charset="0"/>
                <a:cs typeface="Consolas" pitchFamily="49" charset="0"/>
              </a:rPr>
              <a:t>ISequence</a:t>
            </a:r>
            <a:r>
              <a:rPr lang="en-US" dirty="0" smtClean="0"/>
              <a:t> exposes transformation methods for convenience</a:t>
            </a:r>
          </a:p>
          <a:p>
            <a:pPr lvl="1"/>
            <a:r>
              <a:rPr lang="en-US" dirty="0"/>
              <a:t>n</a:t>
            </a:r>
            <a:r>
              <a:rPr lang="en-US" dirty="0" smtClean="0"/>
              <a:t>ew read-only </a:t>
            </a:r>
            <a:r>
              <a:rPr lang="en-US" b="1" dirty="0" err="1" smtClean="0">
                <a:latin typeface="Consolas" pitchFamily="49" charset="0"/>
                <a:cs typeface="Consolas" pitchFamily="49" charset="0"/>
              </a:rPr>
              <a:t>ISequence</a:t>
            </a:r>
            <a:r>
              <a:rPr lang="en-US" dirty="0" smtClean="0"/>
              <a:t> </a:t>
            </a:r>
            <a:r>
              <a:rPr lang="en-US" dirty="0"/>
              <a:t>is returned from </a:t>
            </a:r>
            <a:r>
              <a:rPr lang="en-US" dirty="0" smtClean="0"/>
              <a:t>property</a:t>
            </a:r>
            <a:endParaRPr lang="en-US" baseline="30000" dirty="0"/>
          </a:p>
          <a:p>
            <a:pPr lvl="1"/>
            <a:r>
              <a:rPr lang="en-US" dirty="0" smtClean="0"/>
              <a:t>only supported for DNA and RNA sequences (i.e. nucleotides)</a:t>
            </a:r>
          </a:p>
        </p:txBody>
      </p:sp>
      <p:sp>
        <p:nvSpPr>
          <p:cNvPr id="5" name="TextBox 4"/>
          <p:cNvSpPr txBox="1"/>
          <p:nvPr/>
        </p:nvSpPr>
        <p:spPr>
          <a:xfrm>
            <a:off x="838200" y="3493056"/>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19" name="TextBox 18"/>
          <p:cNvSpPr txBox="1"/>
          <p:nvPr/>
        </p:nvSpPr>
        <p:spPr>
          <a:xfrm>
            <a:off x="1120140" y="3493056"/>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20" name="TextBox 19"/>
          <p:cNvSpPr txBox="1"/>
          <p:nvPr/>
        </p:nvSpPr>
        <p:spPr>
          <a:xfrm>
            <a:off x="1424940" y="3493056"/>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21" name="TextBox 20"/>
          <p:cNvSpPr txBox="1"/>
          <p:nvPr/>
        </p:nvSpPr>
        <p:spPr>
          <a:xfrm>
            <a:off x="1729740" y="3493056"/>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22" name="TextBox 21"/>
          <p:cNvSpPr txBox="1"/>
          <p:nvPr/>
        </p:nvSpPr>
        <p:spPr>
          <a:xfrm>
            <a:off x="2034540" y="3493056"/>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23" name="TextBox 22"/>
          <p:cNvSpPr txBox="1"/>
          <p:nvPr/>
        </p:nvSpPr>
        <p:spPr>
          <a:xfrm>
            <a:off x="304800" y="2876490"/>
            <a:ext cx="8610600" cy="400110"/>
          </a:xfrm>
          <a:prstGeom prst="rect">
            <a:avLst/>
          </a:prstGeom>
          <a:noFill/>
        </p:spPr>
        <p:txBody>
          <a:bodyPr wrap="square" rtlCol="0">
            <a:spAutoFit/>
          </a:bodyPr>
          <a:lstStyle/>
          <a:p>
            <a:r>
              <a:rPr lang="en-US" sz="2000" b="1" dirty="0" err="1" smtClean="0">
                <a:solidFill>
                  <a:srgbClr val="0070C0"/>
                </a:solidFill>
                <a:latin typeface="Consolas" pitchFamily="49" charset="0"/>
                <a:cs typeface="Consolas" pitchFamily="49" charset="0"/>
              </a:rPr>
              <a:t>GetReversedSequence</a:t>
            </a:r>
            <a:r>
              <a:rPr lang="en-US" sz="2000" b="1" dirty="0" smtClean="0">
                <a:latin typeface="Consolas" pitchFamily="49" charset="0"/>
                <a:cs typeface="Consolas" pitchFamily="49" charset="0"/>
              </a:rPr>
              <a:t> </a:t>
            </a:r>
            <a:r>
              <a:rPr lang="en-US" sz="2000" dirty="0" smtClean="0">
                <a:latin typeface="Arial" pitchFamily="34" charset="0"/>
                <a:cs typeface="Arial" pitchFamily="34" charset="0"/>
              </a:rPr>
              <a:t>– returns a sequence with reversed symbol order</a:t>
            </a:r>
            <a:endParaRPr lang="en-US" sz="2000" dirty="0">
              <a:latin typeface="Arial" pitchFamily="34" charset="0"/>
              <a:cs typeface="Arial" pitchFamily="34" charset="0"/>
            </a:endParaRPr>
          </a:p>
        </p:txBody>
      </p:sp>
      <p:sp>
        <p:nvSpPr>
          <p:cNvPr id="24" name="TextBox 23"/>
          <p:cNvSpPr txBox="1"/>
          <p:nvPr/>
        </p:nvSpPr>
        <p:spPr>
          <a:xfrm>
            <a:off x="2339340" y="3493056"/>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25" name="Right Arrow 24"/>
          <p:cNvSpPr/>
          <p:nvPr/>
        </p:nvSpPr>
        <p:spPr>
          <a:xfrm>
            <a:off x="2819400" y="3302556"/>
            <a:ext cx="3863340" cy="7503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err="1" smtClean="0">
                <a:latin typeface="Consolas" pitchFamily="49" charset="0"/>
                <a:cs typeface="Consolas" pitchFamily="49" charset="0"/>
              </a:rPr>
              <a:t>GetReversedSequence</a:t>
            </a:r>
            <a:endParaRPr lang="en-US" b="1" dirty="0">
              <a:latin typeface="Consolas" pitchFamily="49" charset="0"/>
              <a:cs typeface="Consolas" pitchFamily="49" charset="0"/>
            </a:endParaRPr>
          </a:p>
        </p:txBody>
      </p:sp>
      <p:sp>
        <p:nvSpPr>
          <p:cNvPr id="26" name="TextBox 25"/>
          <p:cNvSpPr txBox="1"/>
          <p:nvPr/>
        </p:nvSpPr>
        <p:spPr>
          <a:xfrm>
            <a:off x="6804660" y="3493056"/>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27" name="TextBox 26"/>
          <p:cNvSpPr txBox="1"/>
          <p:nvPr/>
        </p:nvSpPr>
        <p:spPr>
          <a:xfrm>
            <a:off x="7086600" y="3493056"/>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28" name="TextBox 27"/>
          <p:cNvSpPr txBox="1"/>
          <p:nvPr/>
        </p:nvSpPr>
        <p:spPr>
          <a:xfrm>
            <a:off x="7391400" y="3493056"/>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29" name="TextBox 28"/>
          <p:cNvSpPr txBox="1"/>
          <p:nvPr/>
        </p:nvSpPr>
        <p:spPr>
          <a:xfrm>
            <a:off x="7696200" y="3493056"/>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30" name="TextBox 29"/>
          <p:cNvSpPr txBox="1"/>
          <p:nvPr/>
        </p:nvSpPr>
        <p:spPr>
          <a:xfrm>
            <a:off x="8001000" y="3493056"/>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31" name="TextBox 30"/>
          <p:cNvSpPr txBox="1"/>
          <p:nvPr/>
        </p:nvSpPr>
        <p:spPr>
          <a:xfrm>
            <a:off x="8305800" y="3493056"/>
            <a:ext cx="3048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32" name="TextBox 31"/>
          <p:cNvSpPr txBox="1"/>
          <p:nvPr/>
        </p:nvSpPr>
        <p:spPr>
          <a:xfrm>
            <a:off x="838200" y="4545568"/>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33" name="TextBox 32"/>
          <p:cNvSpPr txBox="1"/>
          <p:nvPr/>
        </p:nvSpPr>
        <p:spPr>
          <a:xfrm>
            <a:off x="1120140" y="4545568"/>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34" name="TextBox 33"/>
          <p:cNvSpPr txBox="1"/>
          <p:nvPr/>
        </p:nvSpPr>
        <p:spPr>
          <a:xfrm>
            <a:off x="1424940" y="4545568"/>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35" name="TextBox 34"/>
          <p:cNvSpPr txBox="1"/>
          <p:nvPr/>
        </p:nvSpPr>
        <p:spPr>
          <a:xfrm>
            <a:off x="1729740" y="4545568"/>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36" name="TextBox 35"/>
          <p:cNvSpPr txBox="1"/>
          <p:nvPr/>
        </p:nvSpPr>
        <p:spPr>
          <a:xfrm>
            <a:off x="2034540" y="4545568"/>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37" name="TextBox 36"/>
          <p:cNvSpPr txBox="1"/>
          <p:nvPr/>
        </p:nvSpPr>
        <p:spPr>
          <a:xfrm>
            <a:off x="304800" y="3976688"/>
            <a:ext cx="8610600" cy="400110"/>
          </a:xfrm>
          <a:prstGeom prst="rect">
            <a:avLst/>
          </a:prstGeom>
          <a:noFill/>
        </p:spPr>
        <p:txBody>
          <a:bodyPr wrap="square" rtlCol="0">
            <a:spAutoFit/>
          </a:bodyPr>
          <a:lstStyle/>
          <a:p>
            <a:r>
              <a:rPr lang="en-US" sz="2000" b="1" dirty="0" err="1" smtClean="0">
                <a:solidFill>
                  <a:srgbClr val="0070C0"/>
                </a:solidFill>
                <a:latin typeface="Consolas" pitchFamily="49" charset="0"/>
                <a:cs typeface="Consolas" pitchFamily="49" charset="0"/>
              </a:rPr>
              <a:t>GetComplementedSequence</a:t>
            </a:r>
            <a:r>
              <a:rPr lang="en-US" sz="2000" b="1" dirty="0" smtClean="0">
                <a:solidFill>
                  <a:srgbClr val="0070C0"/>
                </a:solidFill>
                <a:latin typeface="Consolas" pitchFamily="49" charset="0"/>
                <a:cs typeface="Consolas" pitchFamily="49" charset="0"/>
              </a:rPr>
              <a:t> </a:t>
            </a:r>
            <a:r>
              <a:rPr lang="en-US" sz="2000" dirty="0" smtClean="0">
                <a:latin typeface="Arial" pitchFamily="34" charset="0"/>
                <a:cs typeface="Arial" pitchFamily="34" charset="0"/>
              </a:rPr>
              <a:t>– returns the sequence complement</a:t>
            </a:r>
            <a:endParaRPr lang="en-US" sz="2000" dirty="0">
              <a:latin typeface="Arial" pitchFamily="34" charset="0"/>
              <a:cs typeface="Arial" pitchFamily="34" charset="0"/>
            </a:endParaRPr>
          </a:p>
        </p:txBody>
      </p:sp>
      <p:sp>
        <p:nvSpPr>
          <p:cNvPr id="38" name="TextBox 37"/>
          <p:cNvSpPr txBox="1"/>
          <p:nvPr/>
        </p:nvSpPr>
        <p:spPr>
          <a:xfrm>
            <a:off x="2339340" y="4545568"/>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39" name="Right Arrow 38"/>
          <p:cNvSpPr/>
          <p:nvPr/>
        </p:nvSpPr>
        <p:spPr>
          <a:xfrm>
            <a:off x="2819400" y="4355068"/>
            <a:ext cx="3863340" cy="7503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err="1" smtClean="0">
                <a:latin typeface="Consolas" pitchFamily="49" charset="0"/>
                <a:cs typeface="Consolas" pitchFamily="49" charset="0"/>
              </a:rPr>
              <a:t>GetComplementedSequence</a:t>
            </a:r>
            <a:endParaRPr lang="en-US" b="1" dirty="0">
              <a:latin typeface="Consolas" pitchFamily="49" charset="0"/>
              <a:cs typeface="Consolas" pitchFamily="49" charset="0"/>
            </a:endParaRPr>
          </a:p>
        </p:txBody>
      </p:sp>
      <p:sp>
        <p:nvSpPr>
          <p:cNvPr id="40" name="TextBox 39"/>
          <p:cNvSpPr txBox="1"/>
          <p:nvPr/>
        </p:nvSpPr>
        <p:spPr>
          <a:xfrm>
            <a:off x="6804660" y="45455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a:latin typeface="Consolas" pitchFamily="49" charset="0"/>
                <a:cs typeface="Consolas" pitchFamily="49" charset="0"/>
              </a:rPr>
              <a:t>G</a:t>
            </a:r>
          </a:p>
        </p:txBody>
      </p:sp>
      <p:sp>
        <p:nvSpPr>
          <p:cNvPr id="41" name="TextBox 40"/>
          <p:cNvSpPr txBox="1"/>
          <p:nvPr/>
        </p:nvSpPr>
        <p:spPr>
          <a:xfrm>
            <a:off x="7086600" y="45455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42" name="TextBox 41"/>
          <p:cNvSpPr txBox="1"/>
          <p:nvPr/>
        </p:nvSpPr>
        <p:spPr>
          <a:xfrm>
            <a:off x="7391400" y="45455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43" name="TextBox 42"/>
          <p:cNvSpPr txBox="1"/>
          <p:nvPr/>
        </p:nvSpPr>
        <p:spPr>
          <a:xfrm>
            <a:off x="7696200" y="45455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44" name="TextBox 43"/>
          <p:cNvSpPr txBox="1"/>
          <p:nvPr/>
        </p:nvSpPr>
        <p:spPr>
          <a:xfrm>
            <a:off x="8001000" y="45455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45" name="TextBox 44"/>
          <p:cNvSpPr txBox="1"/>
          <p:nvPr/>
        </p:nvSpPr>
        <p:spPr>
          <a:xfrm>
            <a:off x="8305800" y="4545568"/>
            <a:ext cx="304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b="1" dirty="0">
                <a:latin typeface="Consolas" pitchFamily="49" charset="0"/>
                <a:cs typeface="Consolas" pitchFamily="49" charset="0"/>
              </a:rPr>
              <a:t>G</a:t>
            </a:r>
          </a:p>
        </p:txBody>
      </p:sp>
      <p:sp>
        <p:nvSpPr>
          <p:cNvPr id="46" name="TextBox 45"/>
          <p:cNvSpPr txBox="1"/>
          <p:nvPr/>
        </p:nvSpPr>
        <p:spPr>
          <a:xfrm>
            <a:off x="838200" y="5612368"/>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47" name="TextBox 46"/>
          <p:cNvSpPr txBox="1"/>
          <p:nvPr/>
        </p:nvSpPr>
        <p:spPr>
          <a:xfrm>
            <a:off x="1120140" y="5612368"/>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48" name="TextBox 47"/>
          <p:cNvSpPr txBox="1"/>
          <p:nvPr/>
        </p:nvSpPr>
        <p:spPr>
          <a:xfrm>
            <a:off x="1424940" y="5612368"/>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49" name="TextBox 48"/>
          <p:cNvSpPr txBox="1"/>
          <p:nvPr/>
        </p:nvSpPr>
        <p:spPr>
          <a:xfrm>
            <a:off x="1729740" y="5612368"/>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50" name="TextBox 49"/>
          <p:cNvSpPr txBox="1"/>
          <p:nvPr/>
        </p:nvSpPr>
        <p:spPr>
          <a:xfrm>
            <a:off x="2034540" y="5612368"/>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51" name="TextBox 50"/>
          <p:cNvSpPr txBox="1"/>
          <p:nvPr/>
        </p:nvSpPr>
        <p:spPr>
          <a:xfrm>
            <a:off x="304800" y="5043488"/>
            <a:ext cx="8610600" cy="400110"/>
          </a:xfrm>
          <a:prstGeom prst="rect">
            <a:avLst/>
          </a:prstGeom>
          <a:noFill/>
        </p:spPr>
        <p:txBody>
          <a:bodyPr wrap="square" rtlCol="0">
            <a:spAutoFit/>
          </a:bodyPr>
          <a:lstStyle/>
          <a:p>
            <a:r>
              <a:rPr lang="en-US" sz="2000" b="1" dirty="0" err="1" smtClean="0">
                <a:solidFill>
                  <a:srgbClr val="0070C0"/>
                </a:solidFill>
                <a:latin typeface="Consolas" pitchFamily="49" charset="0"/>
                <a:cs typeface="Consolas" pitchFamily="49" charset="0"/>
              </a:rPr>
              <a:t>GetReverseComplementedSequence</a:t>
            </a:r>
            <a:r>
              <a:rPr lang="en-US" sz="2000" b="1" dirty="0" smtClean="0">
                <a:solidFill>
                  <a:srgbClr val="0070C0"/>
                </a:solidFill>
                <a:latin typeface="Consolas" pitchFamily="49" charset="0"/>
                <a:cs typeface="Consolas" pitchFamily="49" charset="0"/>
              </a:rPr>
              <a:t> </a:t>
            </a:r>
            <a:r>
              <a:rPr lang="en-US" sz="2000" dirty="0" smtClean="0">
                <a:latin typeface="Arial" pitchFamily="34" charset="0"/>
                <a:cs typeface="Arial" pitchFamily="34" charset="0"/>
              </a:rPr>
              <a:t>– return reverse + complement</a:t>
            </a:r>
            <a:endParaRPr lang="en-US" sz="2000" dirty="0">
              <a:latin typeface="Arial" pitchFamily="34" charset="0"/>
              <a:cs typeface="Arial" pitchFamily="34" charset="0"/>
            </a:endParaRPr>
          </a:p>
        </p:txBody>
      </p:sp>
      <p:sp>
        <p:nvSpPr>
          <p:cNvPr id="52" name="TextBox 51"/>
          <p:cNvSpPr txBox="1"/>
          <p:nvPr/>
        </p:nvSpPr>
        <p:spPr>
          <a:xfrm>
            <a:off x="2339340" y="5612368"/>
            <a:ext cx="304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53" name="Right Arrow 52"/>
          <p:cNvSpPr/>
          <p:nvPr/>
        </p:nvSpPr>
        <p:spPr>
          <a:xfrm>
            <a:off x="2819400" y="5421868"/>
            <a:ext cx="3863340" cy="7503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err="1" smtClean="0">
                <a:latin typeface="Consolas" pitchFamily="49" charset="0"/>
                <a:cs typeface="Consolas" pitchFamily="49" charset="0"/>
              </a:rPr>
              <a:t>GetReverseComplementedS</a:t>
            </a:r>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54" name="TextBox 53"/>
          <p:cNvSpPr txBox="1"/>
          <p:nvPr/>
        </p:nvSpPr>
        <p:spPr>
          <a:xfrm>
            <a:off x="6804660" y="5619988"/>
            <a:ext cx="3048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55" name="TextBox 54"/>
          <p:cNvSpPr txBox="1"/>
          <p:nvPr/>
        </p:nvSpPr>
        <p:spPr>
          <a:xfrm>
            <a:off x="7086600" y="5619988"/>
            <a:ext cx="3048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b="1" dirty="0" smtClean="0">
                <a:latin typeface="Consolas" pitchFamily="49" charset="0"/>
                <a:cs typeface="Consolas" pitchFamily="49" charset="0"/>
              </a:rPr>
              <a:t>T</a:t>
            </a:r>
            <a:endParaRPr lang="en-US" b="1" dirty="0">
              <a:latin typeface="Consolas" pitchFamily="49" charset="0"/>
              <a:cs typeface="Consolas" pitchFamily="49" charset="0"/>
            </a:endParaRPr>
          </a:p>
        </p:txBody>
      </p:sp>
      <p:sp>
        <p:nvSpPr>
          <p:cNvPr id="56" name="TextBox 55"/>
          <p:cNvSpPr txBox="1"/>
          <p:nvPr/>
        </p:nvSpPr>
        <p:spPr>
          <a:xfrm>
            <a:off x="7391400" y="5619988"/>
            <a:ext cx="3048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57" name="TextBox 56"/>
          <p:cNvSpPr txBox="1"/>
          <p:nvPr/>
        </p:nvSpPr>
        <p:spPr>
          <a:xfrm>
            <a:off x="7696200" y="5619988"/>
            <a:ext cx="3048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b="1" dirty="0" smtClean="0">
                <a:latin typeface="Consolas" pitchFamily="49" charset="0"/>
                <a:cs typeface="Consolas" pitchFamily="49" charset="0"/>
              </a:rPr>
              <a:t>C</a:t>
            </a:r>
            <a:endParaRPr lang="en-US" b="1" dirty="0">
              <a:latin typeface="Consolas" pitchFamily="49" charset="0"/>
              <a:cs typeface="Consolas" pitchFamily="49" charset="0"/>
            </a:endParaRPr>
          </a:p>
        </p:txBody>
      </p:sp>
      <p:sp>
        <p:nvSpPr>
          <p:cNvPr id="58" name="TextBox 57"/>
          <p:cNvSpPr txBox="1"/>
          <p:nvPr/>
        </p:nvSpPr>
        <p:spPr>
          <a:xfrm>
            <a:off x="8001000" y="5619988"/>
            <a:ext cx="3048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b="1" dirty="0" smtClean="0">
                <a:latin typeface="Consolas" pitchFamily="49" charset="0"/>
                <a:cs typeface="Consolas" pitchFamily="49" charset="0"/>
              </a:rPr>
              <a:t>A</a:t>
            </a:r>
            <a:endParaRPr lang="en-US" b="1" dirty="0">
              <a:latin typeface="Consolas" pitchFamily="49" charset="0"/>
              <a:cs typeface="Consolas" pitchFamily="49" charset="0"/>
            </a:endParaRPr>
          </a:p>
        </p:txBody>
      </p:sp>
      <p:sp>
        <p:nvSpPr>
          <p:cNvPr id="59" name="TextBox 58"/>
          <p:cNvSpPr txBox="1"/>
          <p:nvPr/>
        </p:nvSpPr>
        <p:spPr>
          <a:xfrm>
            <a:off x="8305800" y="5619988"/>
            <a:ext cx="3048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b="1" dirty="0" smtClean="0">
                <a:latin typeface="Consolas" pitchFamily="49" charset="0"/>
                <a:cs typeface="Consolas" pitchFamily="49" charset="0"/>
              </a:rPr>
              <a:t>G</a:t>
            </a:r>
            <a:endParaRPr lang="en-US" b="1" dirty="0">
              <a:latin typeface="Consolas" pitchFamily="49" charset="0"/>
              <a:cs typeface="Consolas" pitchFamily="49" charset="0"/>
            </a:endParaRPr>
          </a:p>
        </p:txBody>
      </p:sp>
      <p:sp>
        <p:nvSpPr>
          <p:cNvPr id="4" name="TextBox 3"/>
          <p:cNvSpPr txBox="1"/>
          <p:nvPr/>
        </p:nvSpPr>
        <p:spPr>
          <a:xfrm>
            <a:off x="838200" y="6216134"/>
            <a:ext cx="7543800" cy="369332"/>
          </a:xfrm>
          <a:prstGeom prst="rect">
            <a:avLst/>
          </a:prstGeom>
          <a:noFill/>
        </p:spPr>
        <p:txBody>
          <a:bodyPr wrap="square" rtlCol="0">
            <a:spAutoFit/>
          </a:bodyPr>
          <a:lstStyle/>
          <a:p>
            <a:r>
              <a:rPr lang="en-US" dirty="0" smtClean="0"/>
              <a:t>remember the data is actually stored as bytes (1 byte per symbol)</a:t>
            </a:r>
            <a:endParaRPr lang="en-US" dirty="0"/>
          </a:p>
        </p:txBody>
      </p:sp>
    </p:spTree>
    <p:extLst>
      <p:ext uri="{BB962C8B-B14F-4D97-AF65-F5344CB8AC3E}">
        <p14:creationId xmlns:p14="http://schemas.microsoft.com/office/powerpoint/2010/main" val="1263600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Sequence Transforms</a:t>
            </a:r>
            <a:endParaRPr lang="en-US" dirty="0"/>
          </a:p>
        </p:txBody>
      </p:sp>
      <p:sp>
        <p:nvSpPr>
          <p:cNvPr id="4" name="TextBox 3"/>
          <p:cNvSpPr txBox="1"/>
          <p:nvPr/>
        </p:nvSpPr>
        <p:spPr>
          <a:xfrm>
            <a:off x="533400" y="3200400"/>
            <a:ext cx="8077200"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smtClean="0">
                <a:latin typeface="Consolas" pitchFamily="49" charset="0"/>
                <a:cs typeface="Consolas" pitchFamily="49" charset="0"/>
              </a:rPr>
              <a:t>public </a:t>
            </a:r>
            <a:r>
              <a:rPr lang="en-US" dirty="0" err="1" smtClean="0">
                <a:latin typeface="Consolas" pitchFamily="49" charset="0"/>
                <a:cs typeface="Consolas" pitchFamily="49" charset="0"/>
              </a:rPr>
              <a:t>bool</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IsPalindromicSequence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sequence)</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rcseq</a:t>
            </a:r>
            <a:r>
              <a:rPr lang="en-US" dirty="0" smtClean="0">
                <a:latin typeface="Consolas" pitchFamily="49" charset="0"/>
                <a:cs typeface="Consolas" pitchFamily="49" charset="0"/>
              </a:rPr>
              <a:t> = </a:t>
            </a:r>
            <a:r>
              <a:rPr lang="en-US" dirty="0" err="1" smtClean="0">
                <a:solidFill>
                  <a:srgbClr val="0070C0"/>
                </a:solidFill>
                <a:latin typeface="Consolas" pitchFamily="49" charset="0"/>
                <a:cs typeface="Consolas" pitchFamily="49" charset="0"/>
              </a:rPr>
              <a:t>sequence.GetReverseComplementedSequence</a:t>
            </a:r>
            <a:r>
              <a:rPr lang="en-US" dirty="0" smtClean="0">
                <a:solidFill>
                  <a:srgbClr val="0070C0"/>
                </a:solidFill>
                <a:latin typeface="Consolas" pitchFamily="49" charset="0"/>
                <a:cs typeface="Consolas" pitchFamily="49" charset="0"/>
              </a:rPr>
              <a:t>()</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   return (</a:t>
            </a:r>
            <a:r>
              <a:rPr lang="en-US" dirty="0" err="1" smtClean="0">
                <a:latin typeface="Consolas" pitchFamily="49" charset="0"/>
                <a:cs typeface="Consolas" pitchFamily="49" charset="0"/>
              </a:rPr>
              <a:t>rcseq.SequenceEqual</a:t>
            </a:r>
            <a:r>
              <a:rPr lang="en-US" dirty="0" smtClean="0">
                <a:latin typeface="Consolas" pitchFamily="49" charset="0"/>
                <a:cs typeface="Consolas" pitchFamily="49" charset="0"/>
              </a:rPr>
              <a:t>(sequence));</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p>
        </p:txBody>
      </p:sp>
      <p:sp>
        <p:nvSpPr>
          <p:cNvPr id="8" name="TextBox 7"/>
          <p:cNvSpPr txBox="1"/>
          <p:nvPr/>
        </p:nvSpPr>
        <p:spPr>
          <a:xfrm>
            <a:off x="3886200" y="2667000"/>
            <a:ext cx="4648200" cy="369332"/>
          </a:xfrm>
          <a:prstGeom prst="rect">
            <a:avLst/>
          </a:prstGeom>
          <a:noFill/>
        </p:spPr>
        <p:txBody>
          <a:bodyPr wrap="square" rtlCol="0">
            <a:spAutoFit/>
          </a:bodyPr>
          <a:lstStyle/>
          <a:p>
            <a:r>
              <a:rPr lang="en-US" dirty="0" smtClean="0">
                <a:latin typeface="Arial" pitchFamily="34" charset="0"/>
                <a:cs typeface="Arial" pitchFamily="34" charset="0"/>
              </a:rPr>
              <a:t>property returns </a:t>
            </a:r>
            <a:r>
              <a:rPr lang="en-US" b="1" dirty="0" err="1" smtClean="0">
                <a:latin typeface="Consolas" pitchFamily="49" charset="0"/>
                <a:cs typeface="Consolas" pitchFamily="49" charset="0"/>
              </a:rPr>
              <a:t>ISequence</a:t>
            </a:r>
            <a:r>
              <a:rPr lang="en-US" dirty="0" smtClean="0">
                <a:latin typeface="Arial" pitchFamily="34" charset="0"/>
                <a:cs typeface="Arial" pitchFamily="34" charset="0"/>
              </a:rPr>
              <a:t> to retrieve data</a:t>
            </a:r>
            <a:endParaRPr lang="en-US" dirty="0">
              <a:latin typeface="Arial" pitchFamily="34" charset="0"/>
              <a:cs typeface="Arial" pitchFamily="34" charset="0"/>
            </a:endParaRPr>
          </a:p>
        </p:txBody>
      </p:sp>
      <p:cxnSp>
        <p:nvCxnSpPr>
          <p:cNvPr id="10" name="Straight Arrow Connector 9"/>
          <p:cNvCxnSpPr/>
          <p:nvPr/>
        </p:nvCxnSpPr>
        <p:spPr>
          <a:xfrm flipH="1">
            <a:off x="7467600" y="3036332"/>
            <a:ext cx="152400" cy="77366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1" name="TextBox 10"/>
          <p:cNvSpPr txBox="1"/>
          <p:nvPr/>
        </p:nvSpPr>
        <p:spPr>
          <a:xfrm>
            <a:off x="2590800" y="4800600"/>
            <a:ext cx="5943600" cy="1200329"/>
          </a:xfrm>
          <a:prstGeom prst="rect">
            <a:avLst/>
          </a:prstGeom>
          <a:noFill/>
        </p:spPr>
        <p:txBody>
          <a:bodyPr wrap="square" rtlCol="0">
            <a:spAutoFit/>
          </a:bodyPr>
          <a:lstStyle/>
          <a:p>
            <a:r>
              <a:rPr lang="en-US" dirty="0" smtClean="0">
                <a:latin typeface="Arial" pitchFamily="34" charset="0"/>
                <a:cs typeface="Arial" pitchFamily="34" charset="0"/>
              </a:rPr>
              <a:t>can compare two sequences for equality using LINQ </a:t>
            </a:r>
            <a:r>
              <a:rPr lang="en-US" b="1" dirty="0" err="1" smtClean="0">
                <a:latin typeface="Consolas" pitchFamily="49" charset="0"/>
                <a:cs typeface="Consolas" pitchFamily="49" charset="0"/>
              </a:rPr>
              <a:t>SequenceEqual</a:t>
            </a:r>
            <a:r>
              <a:rPr lang="en-US" dirty="0" smtClean="0">
                <a:latin typeface="Arial" pitchFamily="34" charset="0"/>
                <a:cs typeface="Arial" pitchFamily="34" charset="0"/>
              </a:rPr>
              <a:t> extension method  - this simply enumerates the two </a:t>
            </a:r>
            <a:r>
              <a:rPr lang="en-US" b="1" dirty="0" err="1" smtClean="0">
                <a:latin typeface="Consolas" pitchFamily="49" charset="0"/>
                <a:cs typeface="Consolas" pitchFamily="49" charset="0"/>
              </a:rPr>
              <a:t>IEnumerable</a:t>
            </a:r>
            <a:r>
              <a:rPr lang="en-US" b="1" dirty="0" smtClean="0">
                <a:latin typeface="Consolas" pitchFamily="49" charset="0"/>
                <a:cs typeface="Consolas" pitchFamily="49" charset="0"/>
              </a:rPr>
              <a:t>&lt;byte&gt;</a:t>
            </a:r>
            <a:r>
              <a:rPr lang="en-US" dirty="0" smtClean="0">
                <a:latin typeface="Arial" pitchFamily="34" charset="0"/>
                <a:cs typeface="Arial" pitchFamily="34" charset="0"/>
              </a:rPr>
              <a:t> and does a byte-by-byte comparison</a:t>
            </a:r>
            <a:endParaRPr lang="en-US" dirty="0">
              <a:latin typeface="Arial" pitchFamily="34" charset="0"/>
              <a:cs typeface="Arial" pitchFamily="34" charset="0"/>
            </a:endParaRPr>
          </a:p>
        </p:txBody>
      </p:sp>
      <p:cxnSp>
        <p:nvCxnSpPr>
          <p:cNvPr id="13" name="Straight Arrow Connector 12"/>
          <p:cNvCxnSpPr/>
          <p:nvPr/>
        </p:nvCxnSpPr>
        <p:spPr>
          <a:xfrm flipV="1">
            <a:off x="4800600" y="4343400"/>
            <a:ext cx="0" cy="457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9" name="Content Placeholder 2"/>
          <p:cNvSpPr>
            <a:spLocks noGrp="1"/>
          </p:cNvSpPr>
          <p:nvPr>
            <p:ph idx="1"/>
          </p:nvPr>
        </p:nvSpPr>
        <p:spPr>
          <a:xfrm>
            <a:off x="457200" y="1600200"/>
            <a:ext cx="8229600" cy="1371600"/>
          </a:xfrm>
        </p:spPr>
        <p:txBody>
          <a:bodyPr>
            <a:normAutofit/>
          </a:bodyPr>
          <a:lstStyle/>
          <a:p>
            <a:r>
              <a:rPr lang="en-US" dirty="0" smtClean="0"/>
              <a:t>Transforms copy the data into new </a:t>
            </a:r>
            <a:r>
              <a:rPr lang="en-US" dirty="0" smtClean="0">
                <a:latin typeface="Consolas" pitchFamily="49" charset="0"/>
                <a:cs typeface="Consolas" pitchFamily="49" charset="0"/>
              </a:rPr>
              <a:t>Sequence</a:t>
            </a:r>
          </a:p>
          <a:p>
            <a:pPr lvl="1"/>
            <a:r>
              <a:rPr lang="en-US" dirty="0" smtClean="0"/>
              <a:t>returned sequence is independent from original</a:t>
            </a:r>
          </a:p>
        </p:txBody>
      </p:sp>
    </p:spTree>
    <p:extLst>
      <p:ext uri="{BB962C8B-B14F-4D97-AF65-F5344CB8AC3E}">
        <p14:creationId xmlns:p14="http://schemas.microsoft.com/office/powerpoint/2010/main" val="19482849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5201</TotalTime>
  <Words>1852</Words>
  <Application>Microsoft Macintosh PowerPoint</Application>
  <PresentationFormat>On-screen Show (4:3)</PresentationFormat>
  <Paragraphs>334</Paragraphs>
  <Slides>22</Slides>
  <Notes>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Urban</vt:lpstr>
      <vt:lpstr>Working with Sequences</vt:lpstr>
      <vt:lpstr>PowerPoint Presentation</vt:lpstr>
      <vt:lpstr>Agenda</vt:lpstr>
      <vt:lpstr>Reminder: Sequences and Items</vt:lpstr>
      <vt:lpstr>Basic Sequence type</vt:lpstr>
      <vt:lpstr>Reminder: Loading Sequences</vt:lpstr>
      <vt:lpstr>Reminder: Saving Sequences</vt:lpstr>
      <vt:lpstr>Sequence Transforms</vt:lpstr>
      <vt:lpstr>Using Sequence Transforms</vt:lpstr>
      <vt:lpstr>Efficient Transformations</vt:lpstr>
      <vt:lpstr>Locating items within sequences</vt:lpstr>
      <vt:lpstr>Working with Ranges</vt:lpstr>
      <vt:lpstr>Copying sequences</vt:lpstr>
      <vt:lpstr>Sequences with Quality Scores</vt:lpstr>
      <vt:lpstr>Accessing quality data</vt:lpstr>
      <vt:lpstr>Sequence Metadata</vt:lpstr>
      <vt:lpstr>Adding Metadata</vt:lpstr>
      <vt:lpstr>Sequence Statistics</vt:lpstr>
      <vt:lpstr>Working with sparse sequences</vt:lpstr>
      <vt:lpstr>Using SparseSequence</vt:lpstr>
      <vt:lpstr>Summary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01 Intro to VS2010 and C#</dc:title>
  <dc:subject>Microsoft Biology Foundation Training</dc:subject>
  <dc:creator>Mark Smith</dc:creator>
  <cp:lastModifiedBy>Mark Smith</cp:lastModifiedBy>
  <cp:revision>644</cp:revision>
  <dcterms:created xsi:type="dcterms:W3CDTF">2010-03-12T15:40:37Z</dcterms:created>
  <dcterms:modified xsi:type="dcterms:W3CDTF">2011-10-23T15:13:09Z</dcterms:modified>
</cp:coreProperties>
</file>